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2"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9" r:id="rId46"/>
    <p:sldId id="310" r:id="rId47"/>
  </p:sldIdLst>
  <p:sldSz cx="18288000" cy="10287000"/>
  <p:notesSz cx="6858000" cy="9144000"/>
  <p:embeddedFontLst>
    <p:embeddedFont>
      <p:font typeface="Calibri" panose="020F0502020204030204" pitchFamily="34" charset="0"/>
      <p:regular r:id="rId48"/>
      <p:bold r:id="rId49"/>
      <p:italic r:id="rId50"/>
      <p:boldItalic r:id="rId51"/>
    </p:embeddedFont>
    <p:embeddedFont>
      <p:font typeface="Garet 1" panose="020B0604020202020204" charset="0"/>
      <p:regular r:id="rId52"/>
    </p:embeddedFont>
    <p:embeddedFont>
      <p:font typeface="Garet 1 Bold" panose="020B0604020202020204" charset="0"/>
      <p:regular r:id="rId53"/>
    </p:embeddedFont>
    <p:embeddedFont>
      <p:font typeface="Garet 2" panose="020B0604020202020204" charset="0"/>
      <p:regular r:id="rId54"/>
    </p:embeddedFont>
    <p:embeddedFont>
      <p:font typeface="Karma Bold" panose="020B0604020202020204" charset="0"/>
      <p:regular r:id="rId55"/>
    </p:embeddedFont>
    <p:embeddedFont>
      <p:font typeface="Open Sans Bold" panose="020B0604020202020204" charset="0"/>
      <p:regular r:id="rId56"/>
    </p:embeddedFont>
    <p:embeddedFont>
      <p:font typeface="Open Sans Light Bold" panose="020B0604020202020204" charset="0"/>
      <p:regular r:id="rId57"/>
    </p:embeddedFont>
    <p:embeddedFont>
      <p:font typeface="Poppins" panose="00000500000000000000" pitchFamily="2" charset="0"/>
      <p:regular r:id="rId58"/>
      <p:bold r:id="rId59"/>
      <p:italic r:id="rId60"/>
      <p:boldItalic r:id="rId61"/>
    </p:embeddedFont>
    <p:embeddedFont>
      <p:font typeface="Roca One" panose="020B0604020202020204" charset="0"/>
      <p:regular r:id="rId62"/>
    </p:embeddedFont>
    <p:embeddedFont>
      <p:font typeface="Roca One Bold" panose="020B0604020202020204" charset="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66" d="100"/>
          <a:sy n="66" d="100"/>
        </p:scale>
        <p:origin x="3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3.sv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2.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3.sv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3.sv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3.sv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3.sv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3.sv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3.sv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sv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13.sv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13.sv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13.sv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13.sv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13.sv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13.sv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13.sv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13.sv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13.sv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13.sv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13.sv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13.sv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13.sv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13.sv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13.sv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13.svg"/></Relationships>
</file>

<file path=ppt/slides/_rels/slide4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2069549">
            <a:off x="13764320" y="-1990725"/>
            <a:ext cx="5715027" cy="4900636"/>
          </a:xfrm>
          <a:custGeom>
            <a:avLst/>
            <a:gdLst/>
            <a:ahLst/>
            <a:cxnLst/>
            <a:rect l="l" t="t" r="r" b="b"/>
            <a:pathLst>
              <a:path w="5715027" h="4900636">
                <a:moveTo>
                  <a:pt x="0" y="0"/>
                </a:moveTo>
                <a:lnTo>
                  <a:pt x="5715027" y="0"/>
                </a:lnTo>
                <a:lnTo>
                  <a:pt x="5715027" y="4900636"/>
                </a:lnTo>
                <a:lnTo>
                  <a:pt x="0" y="4900636"/>
                </a:lnTo>
                <a:lnTo>
                  <a:pt x="0" y="0"/>
                </a:lnTo>
                <a:close/>
              </a:path>
            </a:pathLst>
          </a:custGeom>
          <a:blipFill>
            <a:blip r:embed="rId2">
              <a:alphaModFix amt="30000"/>
            </a:blip>
            <a:stretch>
              <a:fillRect/>
            </a:stretch>
          </a:blipFill>
        </p:spPr>
      </p:sp>
      <p:sp>
        <p:nvSpPr>
          <p:cNvPr id="3" name="Freeform 3"/>
          <p:cNvSpPr/>
          <p:nvPr/>
        </p:nvSpPr>
        <p:spPr>
          <a:xfrm rot="-2032402">
            <a:off x="-1076523" y="-1675757"/>
            <a:ext cx="6150483" cy="5274039"/>
          </a:xfrm>
          <a:custGeom>
            <a:avLst/>
            <a:gdLst/>
            <a:ahLst/>
            <a:cxnLst/>
            <a:rect l="l" t="t" r="r" b="b"/>
            <a:pathLst>
              <a:path w="6150483" h="5274039">
                <a:moveTo>
                  <a:pt x="0" y="0"/>
                </a:moveTo>
                <a:lnTo>
                  <a:pt x="6150483" y="0"/>
                </a:lnTo>
                <a:lnTo>
                  <a:pt x="6150483" y="5274039"/>
                </a:lnTo>
                <a:lnTo>
                  <a:pt x="0" y="5274039"/>
                </a:lnTo>
                <a:lnTo>
                  <a:pt x="0" y="0"/>
                </a:lnTo>
                <a:close/>
              </a:path>
            </a:pathLst>
          </a:custGeom>
          <a:blipFill>
            <a:blip r:embed="rId2">
              <a:alphaModFix amt="30000"/>
            </a:blip>
            <a:stretch>
              <a:fillRect/>
            </a:stretch>
          </a:blipFill>
        </p:spPr>
      </p:sp>
      <p:sp>
        <p:nvSpPr>
          <p:cNvPr id="4" name="Freeform 4"/>
          <p:cNvSpPr/>
          <p:nvPr/>
        </p:nvSpPr>
        <p:spPr>
          <a:xfrm>
            <a:off x="-1157614" y="-1887698"/>
            <a:ext cx="4263929" cy="4653675"/>
          </a:xfrm>
          <a:custGeom>
            <a:avLst/>
            <a:gdLst/>
            <a:ahLst/>
            <a:cxnLst/>
            <a:rect l="l" t="t" r="r" b="b"/>
            <a:pathLst>
              <a:path w="4263929" h="4653675">
                <a:moveTo>
                  <a:pt x="0" y="0"/>
                </a:moveTo>
                <a:lnTo>
                  <a:pt x="4263929" y="0"/>
                </a:lnTo>
                <a:lnTo>
                  <a:pt x="4263929" y="4653675"/>
                </a:lnTo>
                <a:lnTo>
                  <a:pt x="0" y="4653675"/>
                </a:lnTo>
                <a:lnTo>
                  <a:pt x="0" y="0"/>
                </a:lnTo>
                <a:close/>
              </a:path>
            </a:pathLst>
          </a:custGeom>
          <a:blipFill>
            <a:blip r:embed="rId3"/>
            <a:stretch>
              <a:fillRect/>
            </a:stretch>
          </a:blipFill>
        </p:spPr>
      </p:sp>
      <p:sp>
        <p:nvSpPr>
          <p:cNvPr id="5" name="Freeform 5"/>
          <p:cNvSpPr/>
          <p:nvPr/>
        </p:nvSpPr>
        <p:spPr>
          <a:xfrm flipH="1">
            <a:off x="15127335" y="-1887698"/>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3"/>
            <a:stretch>
              <a:fillRect/>
            </a:stretch>
          </a:blipFill>
        </p:spPr>
      </p:sp>
      <p:sp>
        <p:nvSpPr>
          <p:cNvPr id="6" name="Freeform 6"/>
          <p:cNvSpPr/>
          <p:nvPr/>
        </p:nvSpPr>
        <p:spPr>
          <a:xfrm rot="1090386">
            <a:off x="-1036024" y="5108171"/>
            <a:ext cx="2350474" cy="4935378"/>
          </a:xfrm>
          <a:custGeom>
            <a:avLst/>
            <a:gdLst/>
            <a:ahLst/>
            <a:cxnLst/>
            <a:rect l="l" t="t" r="r" b="b"/>
            <a:pathLst>
              <a:path w="2350474" h="4935378">
                <a:moveTo>
                  <a:pt x="0" y="0"/>
                </a:moveTo>
                <a:lnTo>
                  <a:pt x="2350474" y="0"/>
                </a:lnTo>
                <a:lnTo>
                  <a:pt x="2350474" y="4935377"/>
                </a:lnTo>
                <a:lnTo>
                  <a:pt x="0" y="4935377"/>
                </a:lnTo>
                <a:lnTo>
                  <a:pt x="0" y="0"/>
                </a:lnTo>
                <a:close/>
              </a:path>
            </a:pathLst>
          </a:custGeom>
          <a:blipFill>
            <a:blip r:embed="rId4"/>
            <a:stretch>
              <a:fillRect/>
            </a:stretch>
          </a:blipFill>
        </p:spPr>
      </p:sp>
      <p:sp>
        <p:nvSpPr>
          <p:cNvPr id="7" name="Freeform 7"/>
          <p:cNvSpPr/>
          <p:nvPr/>
        </p:nvSpPr>
        <p:spPr>
          <a:xfrm rot="-1401299">
            <a:off x="16581012" y="3980727"/>
            <a:ext cx="2804946" cy="3715160"/>
          </a:xfrm>
          <a:custGeom>
            <a:avLst/>
            <a:gdLst/>
            <a:ahLst/>
            <a:cxnLst/>
            <a:rect l="l" t="t" r="r" b="b"/>
            <a:pathLst>
              <a:path w="2804946" h="3715160">
                <a:moveTo>
                  <a:pt x="0" y="0"/>
                </a:moveTo>
                <a:lnTo>
                  <a:pt x="2804946" y="0"/>
                </a:lnTo>
                <a:lnTo>
                  <a:pt x="2804946" y="3715160"/>
                </a:lnTo>
                <a:lnTo>
                  <a:pt x="0" y="3715160"/>
                </a:lnTo>
                <a:lnTo>
                  <a:pt x="0" y="0"/>
                </a:lnTo>
                <a:close/>
              </a:path>
            </a:pathLst>
          </a:custGeom>
          <a:blipFill>
            <a:blip r:embed="rId5"/>
            <a:stretch>
              <a:fillRect/>
            </a:stretch>
          </a:blipFill>
        </p:spPr>
      </p:sp>
      <p:sp>
        <p:nvSpPr>
          <p:cNvPr id="8" name="TextBox 8"/>
          <p:cNvSpPr txBox="1"/>
          <p:nvPr/>
        </p:nvSpPr>
        <p:spPr>
          <a:xfrm>
            <a:off x="1998719" y="3416758"/>
            <a:ext cx="13698481" cy="3089435"/>
          </a:xfrm>
          <a:prstGeom prst="rect">
            <a:avLst/>
          </a:prstGeom>
        </p:spPr>
        <p:txBody>
          <a:bodyPr wrap="square" lIns="0" tIns="0" rIns="0" bIns="0" rtlCol="0" anchor="t">
            <a:spAutoFit/>
          </a:bodyPr>
          <a:lstStyle/>
          <a:p>
            <a:pPr algn="ctr">
              <a:lnSpc>
                <a:spcPts val="7887"/>
              </a:lnSpc>
            </a:pPr>
            <a:r>
              <a:rPr lang="en-US" sz="7887" dirty="0">
                <a:solidFill>
                  <a:srgbClr val="545454"/>
                </a:solidFill>
                <a:latin typeface="Roca One"/>
              </a:rPr>
              <a:t>SYSTEM INFORMATION FOR ORDERING FLOWER BOARDS AND BOUQUETS</a:t>
            </a:r>
          </a:p>
        </p:txBody>
      </p:sp>
      <p:sp>
        <p:nvSpPr>
          <p:cNvPr id="9" name="TextBox 9"/>
          <p:cNvSpPr txBox="1"/>
          <p:nvPr/>
        </p:nvSpPr>
        <p:spPr>
          <a:xfrm>
            <a:off x="1253218" y="8843963"/>
            <a:ext cx="4154051" cy="368299"/>
          </a:xfrm>
          <a:prstGeom prst="rect">
            <a:avLst/>
          </a:prstGeom>
        </p:spPr>
        <p:txBody>
          <a:bodyPr lIns="0" tIns="0" rIns="0" bIns="0" rtlCol="0" anchor="t">
            <a:spAutoFit/>
          </a:bodyPr>
          <a:lstStyle/>
          <a:p>
            <a:pPr>
              <a:lnSpc>
                <a:spcPts val="2800"/>
              </a:lnSpc>
            </a:pPr>
            <a:r>
              <a:rPr lang="en-US" sz="2000" spc="300">
                <a:solidFill>
                  <a:srgbClr val="545454"/>
                </a:solidFill>
                <a:latin typeface="Poppins"/>
              </a:rPr>
              <a:t>BY : KELOMPOK 01</a:t>
            </a:r>
          </a:p>
        </p:txBody>
      </p:sp>
      <p:sp>
        <p:nvSpPr>
          <p:cNvPr id="10" name="TextBox 10"/>
          <p:cNvSpPr txBox="1"/>
          <p:nvPr/>
        </p:nvSpPr>
        <p:spPr>
          <a:xfrm>
            <a:off x="13521554" y="8853488"/>
            <a:ext cx="3526626" cy="358775"/>
          </a:xfrm>
          <a:prstGeom prst="rect">
            <a:avLst/>
          </a:prstGeom>
        </p:spPr>
        <p:txBody>
          <a:bodyPr lIns="0" tIns="0" rIns="0" bIns="0" rtlCol="0" anchor="t">
            <a:spAutoFit/>
          </a:bodyPr>
          <a:lstStyle/>
          <a:p>
            <a:pPr algn="r">
              <a:lnSpc>
                <a:spcPts val="2799"/>
              </a:lnSpc>
            </a:pPr>
            <a:r>
              <a:rPr lang="en-US" sz="1999">
                <a:solidFill>
                  <a:srgbClr val="545454"/>
                </a:solidFill>
                <a:latin typeface="Poppins"/>
              </a:rPr>
              <a:t>FINAL PROJECT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88032" y="3379525"/>
            <a:ext cx="16071268" cy="4949951"/>
          </a:xfrm>
          <a:custGeom>
            <a:avLst/>
            <a:gdLst/>
            <a:ahLst/>
            <a:cxnLst/>
            <a:rect l="l" t="t" r="r" b="b"/>
            <a:pathLst>
              <a:path w="16071268" h="4949951">
                <a:moveTo>
                  <a:pt x="0" y="0"/>
                </a:moveTo>
                <a:lnTo>
                  <a:pt x="16071268" y="0"/>
                </a:lnTo>
                <a:lnTo>
                  <a:pt x="16071268" y="4949950"/>
                </a:lnTo>
                <a:lnTo>
                  <a:pt x="0" y="4949950"/>
                </a:lnTo>
                <a:lnTo>
                  <a:pt x="0" y="0"/>
                </a:lnTo>
                <a:close/>
              </a:path>
            </a:pathLst>
          </a:custGeom>
          <a:blipFill>
            <a:blip r:embed="rId5"/>
            <a:stretch>
              <a:fillRect/>
            </a:stretch>
          </a:blipFill>
        </p:spPr>
      </p:sp>
      <p:sp>
        <p:nvSpPr>
          <p:cNvPr id="5" name="TextBox 5"/>
          <p:cNvSpPr txBox="1"/>
          <p:nvPr/>
        </p:nvSpPr>
        <p:spPr>
          <a:xfrm>
            <a:off x="815720" y="816011"/>
            <a:ext cx="10499702" cy="1142373"/>
          </a:xfrm>
          <a:prstGeom prst="rect">
            <a:avLst/>
          </a:prstGeom>
        </p:spPr>
        <p:txBody>
          <a:bodyPr lIns="0" tIns="0" rIns="0" bIns="0" rtlCol="0" anchor="t">
            <a:spAutoFit/>
          </a:bodyPr>
          <a:lstStyle/>
          <a:p>
            <a:pPr>
              <a:lnSpc>
                <a:spcPts val="8600"/>
              </a:lnSpc>
            </a:pPr>
            <a:r>
              <a:rPr lang="en-US" sz="8600">
                <a:solidFill>
                  <a:srgbClr val="000000"/>
                </a:solidFill>
                <a:latin typeface="Roca One"/>
              </a:rPr>
              <a:t>MANAGE PRODUCT</a:t>
            </a:r>
          </a:p>
        </p:txBody>
      </p:sp>
      <p:sp>
        <p:nvSpPr>
          <p:cNvPr id="6" name="TextBox 6"/>
          <p:cNvSpPr txBox="1"/>
          <p:nvPr/>
        </p:nvSpPr>
        <p:spPr>
          <a:xfrm>
            <a:off x="815720" y="2266718"/>
            <a:ext cx="7505623" cy="530224"/>
          </a:xfrm>
          <a:prstGeom prst="rect">
            <a:avLst/>
          </a:prstGeom>
        </p:spPr>
        <p:txBody>
          <a:bodyPr lIns="0" tIns="0" rIns="0" bIns="0" rtlCol="0" anchor="t">
            <a:spAutoFit/>
          </a:bodyPr>
          <a:lstStyle/>
          <a:p>
            <a:pPr marL="863593" lvl="1" indent="-431796">
              <a:lnSpc>
                <a:spcPts val="3999"/>
              </a:lnSpc>
              <a:buFont typeface="Arial"/>
              <a:buChar char="•"/>
            </a:pPr>
            <a:r>
              <a:rPr lang="en-US" sz="3999">
                <a:solidFill>
                  <a:srgbClr val="545454"/>
                </a:solidFill>
                <a:latin typeface="Roca One"/>
              </a:rPr>
              <a:t>DELETING PRODUCT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010400" y="1501176"/>
            <a:ext cx="9539054" cy="3870924"/>
          </a:xfrm>
          <a:custGeom>
            <a:avLst/>
            <a:gdLst/>
            <a:ahLst/>
            <a:cxnLst/>
            <a:rect l="l" t="t" r="r" b="b"/>
            <a:pathLst>
              <a:path w="10367257" h="5133302">
                <a:moveTo>
                  <a:pt x="0" y="0"/>
                </a:moveTo>
                <a:lnTo>
                  <a:pt x="10367257" y="0"/>
                </a:lnTo>
                <a:lnTo>
                  <a:pt x="10367257" y="5133302"/>
                </a:lnTo>
                <a:lnTo>
                  <a:pt x="0" y="5133302"/>
                </a:lnTo>
                <a:lnTo>
                  <a:pt x="0" y="0"/>
                </a:lnTo>
                <a:close/>
              </a:path>
            </a:pathLst>
          </a:custGeom>
          <a:blipFill>
            <a:blip r:embed="rId5"/>
            <a:stretch>
              <a:fillRect/>
            </a:stretch>
          </a:blipFill>
        </p:spPr>
      </p:sp>
      <p:sp>
        <p:nvSpPr>
          <p:cNvPr id="5" name="TextBox 5"/>
          <p:cNvSpPr txBox="1"/>
          <p:nvPr/>
        </p:nvSpPr>
        <p:spPr>
          <a:xfrm>
            <a:off x="815720" y="758861"/>
            <a:ext cx="10499702" cy="742315"/>
          </a:xfrm>
          <a:prstGeom prst="rect">
            <a:avLst/>
          </a:prstGeom>
        </p:spPr>
        <p:txBody>
          <a:bodyPr lIns="0" tIns="0" rIns="0" bIns="0" rtlCol="0" anchor="t">
            <a:spAutoFit/>
          </a:bodyPr>
          <a:lstStyle/>
          <a:p>
            <a:pPr>
              <a:lnSpc>
                <a:spcPts val="5600"/>
              </a:lnSpc>
            </a:pPr>
            <a:r>
              <a:rPr lang="en-US" sz="5600">
                <a:solidFill>
                  <a:srgbClr val="000000"/>
                </a:solidFill>
                <a:latin typeface="Roca One"/>
              </a:rPr>
              <a:t>MANAGE ORDERS</a:t>
            </a:r>
          </a:p>
        </p:txBody>
      </p:sp>
      <p:sp>
        <p:nvSpPr>
          <p:cNvPr id="6" name="TextBox 6"/>
          <p:cNvSpPr txBox="1"/>
          <p:nvPr/>
        </p:nvSpPr>
        <p:spPr>
          <a:xfrm>
            <a:off x="1869182" y="3703972"/>
            <a:ext cx="7505623" cy="363855"/>
          </a:xfrm>
          <a:prstGeom prst="rect">
            <a:avLst/>
          </a:prstGeom>
        </p:spPr>
        <p:txBody>
          <a:bodyPr lIns="0" tIns="0" rIns="0" bIns="0" rtlCol="0" anchor="t">
            <a:spAutoFit/>
          </a:bodyPr>
          <a:lstStyle/>
          <a:p>
            <a:pPr marL="582930" lvl="1" indent="-291465">
              <a:lnSpc>
                <a:spcPts val="2700"/>
              </a:lnSpc>
              <a:buFont typeface="Arial"/>
              <a:buChar char="•"/>
            </a:pPr>
            <a:r>
              <a:rPr lang="en-US" sz="2700">
                <a:solidFill>
                  <a:srgbClr val="545454"/>
                </a:solidFill>
                <a:latin typeface="Roca One"/>
              </a:rPr>
              <a:t>ADDING ORDERS</a:t>
            </a:r>
          </a:p>
        </p:txBody>
      </p:sp>
      <p:sp>
        <p:nvSpPr>
          <p:cNvPr id="7" name="Freeform 7"/>
          <p:cNvSpPr/>
          <p:nvPr/>
        </p:nvSpPr>
        <p:spPr>
          <a:xfrm>
            <a:off x="7102572" y="5829300"/>
            <a:ext cx="9354710" cy="4006403"/>
          </a:xfrm>
          <a:custGeom>
            <a:avLst/>
            <a:gdLst/>
            <a:ahLst/>
            <a:cxnLst/>
            <a:rect l="l" t="t" r="r" b="b"/>
            <a:pathLst>
              <a:path w="9354710" h="4006403">
                <a:moveTo>
                  <a:pt x="0" y="0"/>
                </a:moveTo>
                <a:lnTo>
                  <a:pt x="9354710" y="0"/>
                </a:lnTo>
                <a:lnTo>
                  <a:pt x="9354710" y="4006403"/>
                </a:lnTo>
                <a:lnTo>
                  <a:pt x="0" y="4006403"/>
                </a:lnTo>
                <a:lnTo>
                  <a:pt x="0" y="0"/>
                </a:lnTo>
                <a:close/>
              </a:path>
            </a:pathLst>
          </a:custGeom>
          <a:blipFill>
            <a:blip r:embed="rId6"/>
            <a:stretch>
              <a:fillRect/>
            </a:stretch>
          </a:blipFill>
        </p:spPr>
        <p:txBody>
          <a:bodyPr/>
          <a:lstStyle/>
          <a:p>
            <a:endParaRPr lang="en-ID"/>
          </a:p>
        </p:txBody>
      </p:sp>
      <p:sp>
        <p:nvSpPr>
          <p:cNvPr id="8" name="TextBox 8"/>
          <p:cNvSpPr txBox="1"/>
          <p:nvPr/>
        </p:nvSpPr>
        <p:spPr>
          <a:xfrm>
            <a:off x="1943547" y="6911558"/>
            <a:ext cx="7505623" cy="363855"/>
          </a:xfrm>
          <a:prstGeom prst="rect">
            <a:avLst/>
          </a:prstGeom>
        </p:spPr>
        <p:txBody>
          <a:bodyPr lIns="0" tIns="0" rIns="0" bIns="0" rtlCol="0" anchor="t">
            <a:spAutoFit/>
          </a:bodyPr>
          <a:lstStyle/>
          <a:p>
            <a:pPr marL="582930" lvl="1" indent="-291465">
              <a:lnSpc>
                <a:spcPts val="2700"/>
              </a:lnSpc>
              <a:buFont typeface="Arial"/>
              <a:buChar char="•"/>
            </a:pPr>
            <a:r>
              <a:rPr lang="en-US" sz="2700">
                <a:solidFill>
                  <a:srgbClr val="545454"/>
                </a:solidFill>
                <a:latin typeface="Roca One"/>
              </a:rPr>
              <a:t>EDIT ORDERS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25766" y="646046"/>
            <a:ext cx="12233534" cy="3946271"/>
          </a:xfrm>
          <a:custGeom>
            <a:avLst/>
            <a:gdLst/>
            <a:ahLst/>
            <a:cxnLst/>
            <a:rect l="l" t="t" r="r" b="b"/>
            <a:pathLst>
              <a:path w="12233534" h="3946271">
                <a:moveTo>
                  <a:pt x="0" y="0"/>
                </a:moveTo>
                <a:lnTo>
                  <a:pt x="12233534" y="0"/>
                </a:lnTo>
                <a:lnTo>
                  <a:pt x="12233534" y="3946272"/>
                </a:lnTo>
                <a:lnTo>
                  <a:pt x="0" y="3946272"/>
                </a:lnTo>
                <a:lnTo>
                  <a:pt x="0" y="0"/>
                </a:lnTo>
                <a:close/>
              </a:path>
            </a:pathLst>
          </a:custGeom>
          <a:blipFill>
            <a:blip r:embed="rId5"/>
            <a:stretch>
              <a:fillRect l="-2431" t="-20628" b="-34045"/>
            </a:stretch>
          </a:blipFill>
        </p:spPr>
      </p:sp>
      <p:sp>
        <p:nvSpPr>
          <p:cNvPr id="5" name="TextBox 5"/>
          <p:cNvSpPr txBox="1"/>
          <p:nvPr/>
        </p:nvSpPr>
        <p:spPr>
          <a:xfrm>
            <a:off x="552107" y="1530567"/>
            <a:ext cx="3791293" cy="1393779"/>
          </a:xfrm>
          <a:prstGeom prst="rect">
            <a:avLst/>
          </a:prstGeom>
        </p:spPr>
        <p:txBody>
          <a:bodyPr wrap="square" lIns="0" tIns="0" rIns="0" bIns="0" rtlCol="0" anchor="t">
            <a:spAutoFit/>
          </a:bodyPr>
          <a:lstStyle/>
          <a:p>
            <a:pPr>
              <a:lnSpc>
                <a:spcPts val="5312"/>
              </a:lnSpc>
            </a:pPr>
            <a:r>
              <a:rPr lang="en-US" sz="5312">
                <a:solidFill>
                  <a:srgbClr val="000000"/>
                </a:solidFill>
                <a:latin typeface="Roca One"/>
              </a:rPr>
              <a:t>PROVIDE REVIEW</a:t>
            </a:r>
          </a:p>
        </p:txBody>
      </p:sp>
      <p:sp>
        <p:nvSpPr>
          <p:cNvPr id="6" name="Freeform 6"/>
          <p:cNvSpPr/>
          <p:nvPr/>
        </p:nvSpPr>
        <p:spPr>
          <a:xfrm>
            <a:off x="5025766" y="5487984"/>
            <a:ext cx="12780188" cy="4049038"/>
          </a:xfrm>
          <a:custGeom>
            <a:avLst/>
            <a:gdLst/>
            <a:ahLst/>
            <a:cxnLst/>
            <a:rect l="l" t="t" r="r" b="b"/>
            <a:pathLst>
              <a:path w="12780188" h="4049038">
                <a:moveTo>
                  <a:pt x="0" y="0"/>
                </a:moveTo>
                <a:lnTo>
                  <a:pt x="12780188" y="0"/>
                </a:lnTo>
                <a:lnTo>
                  <a:pt x="12780188" y="4049038"/>
                </a:lnTo>
                <a:lnTo>
                  <a:pt x="0" y="4049038"/>
                </a:lnTo>
                <a:lnTo>
                  <a:pt x="0" y="0"/>
                </a:lnTo>
                <a:close/>
              </a:path>
            </a:pathLst>
          </a:custGeom>
          <a:blipFill>
            <a:blip r:embed="rId6"/>
            <a:stretch>
              <a:fillRect/>
            </a:stretch>
          </a:blipFill>
        </p:spPr>
      </p:sp>
      <p:sp>
        <p:nvSpPr>
          <p:cNvPr id="7" name="TextBox 7"/>
          <p:cNvSpPr txBox="1"/>
          <p:nvPr/>
        </p:nvSpPr>
        <p:spPr>
          <a:xfrm>
            <a:off x="552107" y="6460116"/>
            <a:ext cx="4078160" cy="2712877"/>
          </a:xfrm>
          <a:prstGeom prst="rect">
            <a:avLst/>
          </a:prstGeom>
        </p:spPr>
        <p:txBody>
          <a:bodyPr lIns="0" tIns="0" rIns="0" bIns="0" rtlCol="0" anchor="t">
            <a:spAutoFit/>
          </a:bodyPr>
          <a:lstStyle/>
          <a:p>
            <a:pPr>
              <a:lnSpc>
                <a:spcPts val="5312"/>
              </a:lnSpc>
            </a:pPr>
            <a:r>
              <a:rPr lang="en-US" sz="5312">
                <a:solidFill>
                  <a:srgbClr val="000000"/>
                </a:solidFill>
                <a:latin typeface="Roca One"/>
              </a:rPr>
              <a:t>VIEW ORDER RECAPTURE</a:t>
            </a:r>
          </a:p>
          <a:p>
            <a:pPr>
              <a:lnSpc>
                <a:spcPts val="5312"/>
              </a:lnSpc>
            </a:pPr>
            <a:endParaRPr lang="en-US" sz="5312">
              <a:solidFill>
                <a:srgbClr val="000000"/>
              </a:solidFill>
              <a:latin typeface="Roca On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375044" y="654086"/>
            <a:ext cx="12541113" cy="3947409"/>
          </a:xfrm>
          <a:custGeom>
            <a:avLst/>
            <a:gdLst/>
            <a:ahLst/>
            <a:cxnLst/>
            <a:rect l="l" t="t" r="r" b="b"/>
            <a:pathLst>
              <a:path w="12541113" h="3947409">
                <a:moveTo>
                  <a:pt x="0" y="0"/>
                </a:moveTo>
                <a:lnTo>
                  <a:pt x="12541113" y="0"/>
                </a:lnTo>
                <a:lnTo>
                  <a:pt x="12541113" y="3947410"/>
                </a:lnTo>
                <a:lnTo>
                  <a:pt x="0" y="3947410"/>
                </a:lnTo>
                <a:lnTo>
                  <a:pt x="0" y="0"/>
                </a:lnTo>
                <a:close/>
              </a:path>
            </a:pathLst>
          </a:custGeom>
          <a:blipFill>
            <a:blip r:embed="rId5"/>
            <a:stretch>
              <a:fillRect/>
            </a:stretch>
          </a:blipFill>
        </p:spPr>
      </p:sp>
      <p:sp>
        <p:nvSpPr>
          <p:cNvPr id="5" name="Freeform 5"/>
          <p:cNvSpPr/>
          <p:nvPr/>
        </p:nvSpPr>
        <p:spPr>
          <a:xfrm>
            <a:off x="5375044" y="5437701"/>
            <a:ext cx="12275257" cy="4155092"/>
          </a:xfrm>
          <a:custGeom>
            <a:avLst/>
            <a:gdLst/>
            <a:ahLst/>
            <a:cxnLst/>
            <a:rect l="l" t="t" r="r" b="b"/>
            <a:pathLst>
              <a:path w="12275257" h="4155092">
                <a:moveTo>
                  <a:pt x="0" y="0"/>
                </a:moveTo>
                <a:lnTo>
                  <a:pt x="12275257" y="0"/>
                </a:lnTo>
                <a:lnTo>
                  <a:pt x="12275257" y="4155092"/>
                </a:lnTo>
                <a:lnTo>
                  <a:pt x="0" y="4155092"/>
                </a:lnTo>
                <a:lnTo>
                  <a:pt x="0" y="0"/>
                </a:lnTo>
                <a:close/>
              </a:path>
            </a:pathLst>
          </a:custGeom>
          <a:blipFill>
            <a:blip r:embed="rId6"/>
            <a:stretch>
              <a:fillRect/>
            </a:stretch>
          </a:blipFill>
        </p:spPr>
      </p:sp>
      <p:sp>
        <p:nvSpPr>
          <p:cNvPr id="6" name="TextBox 6"/>
          <p:cNvSpPr txBox="1"/>
          <p:nvPr/>
        </p:nvSpPr>
        <p:spPr>
          <a:xfrm>
            <a:off x="499052" y="6463767"/>
            <a:ext cx="4875992" cy="1354687"/>
          </a:xfrm>
          <a:prstGeom prst="rect">
            <a:avLst/>
          </a:prstGeom>
        </p:spPr>
        <p:txBody>
          <a:bodyPr lIns="0" tIns="0" rIns="0" bIns="0" rtlCol="0" anchor="t">
            <a:spAutoFit/>
          </a:bodyPr>
          <a:lstStyle/>
          <a:p>
            <a:pPr>
              <a:lnSpc>
                <a:spcPts val="5212"/>
              </a:lnSpc>
            </a:pPr>
            <a:r>
              <a:rPr lang="en-US" sz="5212">
                <a:solidFill>
                  <a:srgbClr val="000000"/>
                </a:solidFill>
                <a:latin typeface="Roca One"/>
              </a:rPr>
              <a:t>DEACTIVATE STORE</a:t>
            </a:r>
          </a:p>
        </p:txBody>
      </p:sp>
      <p:sp>
        <p:nvSpPr>
          <p:cNvPr id="7" name="TextBox 7"/>
          <p:cNvSpPr txBox="1"/>
          <p:nvPr/>
        </p:nvSpPr>
        <p:spPr>
          <a:xfrm>
            <a:off x="208243" y="2053595"/>
            <a:ext cx="5926953" cy="1224592"/>
          </a:xfrm>
          <a:prstGeom prst="rect">
            <a:avLst/>
          </a:prstGeom>
        </p:spPr>
        <p:txBody>
          <a:bodyPr lIns="0" tIns="0" rIns="0" bIns="0" rtlCol="0" anchor="t">
            <a:spAutoFit/>
          </a:bodyPr>
          <a:lstStyle/>
          <a:p>
            <a:pPr>
              <a:lnSpc>
                <a:spcPts val="4712"/>
              </a:lnSpc>
            </a:pPr>
            <a:r>
              <a:rPr lang="en-US" sz="4712">
                <a:solidFill>
                  <a:srgbClr val="000000"/>
                </a:solidFill>
                <a:latin typeface="Roca One"/>
              </a:rPr>
              <a:t>VIEW SALES RECAPITULATION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6495623" y="0"/>
            <a:ext cx="11792377" cy="10287000"/>
            <a:chOff x="0" y="0"/>
            <a:chExt cx="3105811" cy="2709333"/>
          </a:xfrm>
        </p:grpSpPr>
        <p:sp>
          <p:nvSpPr>
            <p:cNvPr id="3" name="Freeform 3"/>
            <p:cNvSpPr/>
            <p:nvPr/>
          </p:nvSpPr>
          <p:spPr>
            <a:xfrm>
              <a:off x="0" y="0"/>
              <a:ext cx="3105811" cy="2709333"/>
            </a:xfrm>
            <a:custGeom>
              <a:avLst/>
              <a:gdLst/>
              <a:ahLst/>
              <a:cxnLst/>
              <a:rect l="l" t="t" r="r" b="b"/>
              <a:pathLst>
                <a:path w="3105811" h="2709333">
                  <a:moveTo>
                    <a:pt x="0" y="0"/>
                  </a:moveTo>
                  <a:lnTo>
                    <a:pt x="3105811" y="0"/>
                  </a:lnTo>
                  <a:lnTo>
                    <a:pt x="3105811" y="2709333"/>
                  </a:lnTo>
                  <a:lnTo>
                    <a:pt x="0" y="2709333"/>
                  </a:lnTo>
                  <a:close/>
                </a:path>
              </a:pathLst>
            </a:custGeom>
            <a:solidFill>
              <a:srgbClr val="F4EAD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799"/>
                </a:lnSpc>
              </a:pPr>
              <a:endParaRPr/>
            </a:p>
          </p:txBody>
        </p:sp>
      </p:grpSp>
      <p:sp>
        <p:nvSpPr>
          <p:cNvPr id="6" name="TextBox 6"/>
          <p:cNvSpPr txBox="1"/>
          <p:nvPr/>
        </p:nvSpPr>
        <p:spPr>
          <a:xfrm>
            <a:off x="596381" y="3741670"/>
            <a:ext cx="6446788" cy="2177415"/>
          </a:xfrm>
          <a:prstGeom prst="rect">
            <a:avLst/>
          </a:prstGeom>
        </p:spPr>
        <p:txBody>
          <a:bodyPr lIns="0" tIns="0" rIns="0" bIns="0" rtlCol="0" anchor="t">
            <a:spAutoFit/>
          </a:bodyPr>
          <a:lstStyle/>
          <a:p>
            <a:pPr>
              <a:lnSpc>
                <a:spcPts val="8280"/>
              </a:lnSpc>
            </a:pPr>
            <a:r>
              <a:rPr lang="en-US" sz="9000">
                <a:solidFill>
                  <a:srgbClr val="545454"/>
                </a:solidFill>
                <a:latin typeface="Roca One"/>
              </a:rPr>
              <a:t>ER DIAGRAM</a:t>
            </a:r>
          </a:p>
        </p:txBody>
      </p:sp>
      <p:sp>
        <p:nvSpPr>
          <p:cNvPr id="7" name="TextBox 7"/>
          <p:cNvSpPr txBox="1"/>
          <p:nvPr/>
        </p:nvSpPr>
        <p:spPr>
          <a:xfrm>
            <a:off x="1028700" y="9417579"/>
            <a:ext cx="2970230" cy="368299"/>
          </a:xfrm>
          <a:prstGeom prst="rect">
            <a:avLst/>
          </a:prstGeom>
        </p:spPr>
        <p:txBody>
          <a:bodyPr lIns="0" tIns="0" rIns="0" bIns="0" rtlCol="0" anchor="t">
            <a:spAutoFit/>
          </a:bodyPr>
          <a:lstStyle/>
          <a:p>
            <a:pPr>
              <a:lnSpc>
                <a:spcPts val="2800"/>
              </a:lnSpc>
            </a:pPr>
            <a:r>
              <a:rPr lang="en-US" sz="2000">
                <a:solidFill>
                  <a:srgbClr val="545454"/>
                </a:solidFill>
                <a:latin typeface="Poppins"/>
              </a:rPr>
              <a:t>BY : KELOMPOK 01</a:t>
            </a:r>
          </a:p>
        </p:txBody>
      </p:sp>
      <p:sp>
        <p:nvSpPr>
          <p:cNvPr id="8" name="TextBox 8"/>
          <p:cNvSpPr txBox="1"/>
          <p:nvPr/>
        </p:nvSpPr>
        <p:spPr>
          <a:xfrm>
            <a:off x="13483454" y="9427104"/>
            <a:ext cx="3526626" cy="358775"/>
          </a:xfrm>
          <a:prstGeom prst="rect">
            <a:avLst/>
          </a:prstGeom>
        </p:spPr>
        <p:txBody>
          <a:bodyPr lIns="0" tIns="0" rIns="0" bIns="0" rtlCol="0" anchor="t">
            <a:spAutoFit/>
          </a:bodyPr>
          <a:lstStyle/>
          <a:p>
            <a:pPr algn="r">
              <a:lnSpc>
                <a:spcPts val="2799"/>
              </a:lnSpc>
            </a:pPr>
            <a:r>
              <a:rPr lang="en-US" sz="1999">
                <a:solidFill>
                  <a:srgbClr val="545454"/>
                </a:solidFill>
                <a:latin typeface="Poppins"/>
              </a:rPr>
              <a:t>FINAL PROJECT  2</a:t>
            </a:r>
          </a:p>
        </p:txBody>
      </p:sp>
      <p:pic>
        <p:nvPicPr>
          <p:cNvPr id="9" name="Picture 8">
            <a:extLst>
              <a:ext uri="{FF2B5EF4-FFF2-40B4-BE49-F238E27FC236}">
                <a16:creationId xmlns:a16="http://schemas.microsoft.com/office/drawing/2014/main" id="{317DF009-26B3-41D5-A0F0-5C43D5DC30C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439740" y="2019300"/>
            <a:ext cx="9933859" cy="7086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6495623" y="0"/>
            <a:ext cx="11792377" cy="10287000"/>
            <a:chOff x="0" y="0"/>
            <a:chExt cx="3105811" cy="2709333"/>
          </a:xfrm>
        </p:grpSpPr>
        <p:sp>
          <p:nvSpPr>
            <p:cNvPr id="3" name="Freeform 3"/>
            <p:cNvSpPr/>
            <p:nvPr/>
          </p:nvSpPr>
          <p:spPr>
            <a:xfrm>
              <a:off x="0" y="0"/>
              <a:ext cx="3105811" cy="2709333"/>
            </a:xfrm>
            <a:custGeom>
              <a:avLst/>
              <a:gdLst/>
              <a:ahLst/>
              <a:cxnLst/>
              <a:rect l="l" t="t" r="r" b="b"/>
              <a:pathLst>
                <a:path w="3105811" h="2709333">
                  <a:moveTo>
                    <a:pt x="0" y="0"/>
                  </a:moveTo>
                  <a:lnTo>
                    <a:pt x="3105811" y="0"/>
                  </a:lnTo>
                  <a:lnTo>
                    <a:pt x="3105811" y="2709333"/>
                  </a:lnTo>
                  <a:lnTo>
                    <a:pt x="0" y="2709333"/>
                  </a:lnTo>
                  <a:close/>
                </a:path>
              </a:pathLst>
            </a:custGeom>
            <a:solidFill>
              <a:srgbClr val="F4EAD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799"/>
                </a:lnSpc>
              </a:pPr>
              <a:endParaRPr/>
            </a:p>
          </p:txBody>
        </p:sp>
      </p:grpSp>
      <p:sp>
        <p:nvSpPr>
          <p:cNvPr id="5" name="Freeform 5"/>
          <p:cNvSpPr/>
          <p:nvPr/>
        </p:nvSpPr>
        <p:spPr>
          <a:xfrm>
            <a:off x="8944175" y="-86764"/>
            <a:ext cx="6895272" cy="9916955"/>
          </a:xfrm>
          <a:custGeom>
            <a:avLst/>
            <a:gdLst/>
            <a:ahLst/>
            <a:cxnLst/>
            <a:rect l="l" t="t" r="r" b="b"/>
            <a:pathLst>
              <a:path w="6895272" h="9916955">
                <a:moveTo>
                  <a:pt x="0" y="0"/>
                </a:moveTo>
                <a:lnTo>
                  <a:pt x="6895272" y="0"/>
                </a:lnTo>
                <a:lnTo>
                  <a:pt x="6895272" y="9916955"/>
                </a:lnTo>
                <a:lnTo>
                  <a:pt x="0" y="9916955"/>
                </a:lnTo>
                <a:lnTo>
                  <a:pt x="0" y="0"/>
                </a:lnTo>
                <a:close/>
              </a:path>
            </a:pathLst>
          </a:custGeom>
          <a:blipFill>
            <a:blip r:embed="rId2"/>
            <a:stretch>
              <a:fillRect/>
            </a:stretch>
          </a:blipFill>
        </p:spPr>
      </p:sp>
      <p:sp>
        <p:nvSpPr>
          <p:cNvPr id="6" name="TextBox 6"/>
          <p:cNvSpPr txBox="1"/>
          <p:nvPr/>
        </p:nvSpPr>
        <p:spPr>
          <a:xfrm>
            <a:off x="596381" y="3741670"/>
            <a:ext cx="6446788" cy="2177415"/>
          </a:xfrm>
          <a:prstGeom prst="rect">
            <a:avLst/>
          </a:prstGeom>
        </p:spPr>
        <p:txBody>
          <a:bodyPr lIns="0" tIns="0" rIns="0" bIns="0" rtlCol="0" anchor="t">
            <a:spAutoFit/>
          </a:bodyPr>
          <a:lstStyle/>
          <a:p>
            <a:pPr>
              <a:lnSpc>
                <a:spcPts val="8280"/>
              </a:lnSpc>
            </a:pPr>
            <a:r>
              <a:rPr lang="en-US" sz="9000">
                <a:solidFill>
                  <a:srgbClr val="545454"/>
                </a:solidFill>
                <a:latin typeface="Roca One"/>
              </a:rPr>
              <a:t>CLASS DIAGRAM</a:t>
            </a:r>
          </a:p>
        </p:txBody>
      </p:sp>
      <p:sp>
        <p:nvSpPr>
          <p:cNvPr id="7" name="TextBox 7"/>
          <p:cNvSpPr txBox="1"/>
          <p:nvPr/>
        </p:nvSpPr>
        <p:spPr>
          <a:xfrm>
            <a:off x="1028700" y="9417579"/>
            <a:ext cx="2970230" cy="368299"/>
          </a:xfrm>
          <a:prstGeom prst="rect">
            <a:avLst/>
          </a:prstGeom>
        </p:spPr>
        <p:txBody>
          <a:bodyPr lIns="0" tIns="0" rIns="0" bIns="0" rtlCol="0" anchor="t">
            <a:spAutoFit/>
          </a:bodyPr>
          <a:lstStyle/>
          <a:p>
            <a:pPr>
              <a:lnSpc>
                <a:spcPts val="2800"/>
              </a:lnSpc>
            </a:pPr>
            <a:r>
              <a:rPr lang="en-US" sz="2000">
                <a:solidFill>
                  <a:srgbClr val="545454"/>
                </a:solidFill>
                <a:latin typeface="Poppins"/>
              </a:rPr>
              <a:t>BY : KELOMPOK 01</a:t>
            </a:r>
          </a:p>
        </p:txBody>
      </p:sp>
      <p:sp>
        <p:nvSpPr>
          <p:cNvPr id="8" name="TextBox 8"/>
          <p:cNvSpPr txBox="1"/>
          <p:nvPr/>
        </p:nvSpPr>
        <p:spPr>
          <a:xfrm>
            <a:off x="14561945" y="9879208"/>
            <a:ext cx="3526626" cy="358775"/>
          </a:xfrm>
          <a:prstGeom prst="rect">
            <a:avLst/>
          </a:prstGeom>
        </p:spPr>
        <p:txBody>
          <a:bodyPr lIns="0" tIns="0" rIns="0" bIns="0" rtlCol="0" anchor="t">
            <a:spAutoFit/>
          </a:bodyPr>
          <a:lstStyle/>
          <a:p>
            <a:pPr algn="r">
              <a:lnSpc>
                <a:spcPts val="2799"/>
              </a:lnSpc>
            </a:pPr>
            <a:r>
              <a:rPr lang="en-US" sz="1999">
                <a:solidFill>
                  <a:srgbClr val="545454"/>
                </a:solidFill>
                <a:latin typeface="Poppins"/>
              </a:rPr>
              <a:t>FINAL PROJECT  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4EAD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799"/>
                </a:lnSpc>
              </a:pPr>
              <a:endParaRPr/>
            </a:p>
          </p:txBody>
        </p:sp>
      </p:grpSp>
      <p:sp>
        <p:nvSpPr>
          <p:cNvPr id="5" name="Freeform 5"/>
          <p:cNvSpPr/>
          <p:nvPr/>
        </p:nvSpPr>
        <p:spPr>
          <a:xfrm>
            <a:off x="1005101" y="2345129"/>
            <a:ext cx="16277797" cy="6633202"/>
          </a:xfrm>
          <a:custGeom>
            <a:avLst/>
            <a:gdLst/>
            <a:ahLst/>
            <a:cxnLst/>
            <a:rect l="l" t="t" r="r" b="b"/>
            <a:pathLst>
              <a:path w="16277797" h="6633202">
                <a:moveTo>
                  <a:pt x="0" y="0"/>
                </a:moveTo>
                <a:lnTo>
                  <a:pt x="16277798" y="0"/>
                </a:lnTo>
                <a:lnTo>
                  <a:pt x="16277798" y="6633203"/>
                </a:lnTo>
                <a:lnTo>
                  <a:pt x="0" y="6633203"/>
                </a:lnTo>
                <a:lnTo>
                  <a:pt x="0" y="0"/>
                </a:lnTo>
                <a:close/>
              </a:path>
            </a:pathLst>
          </a:custGeom>
          <a:blipFill>
            <a:blip r:embed="rId2"/>
            <a:stretch>
              <a:fillRect/>
            </a:stretch>
          </a:blipFill>
        </p:spPr>
      </p:sp>
      <p:sp>
        <p:nvSpPr>
          <p:cNvPr id="6" name="TextBox 6"/>
          <p:cNvSpPr txBox="1"/>
          <p:nvPr/>
        </p:nvSpPr>
        <p:spPr>
          <a:xfrm>
            <a:off x="1928203" y="1247775"/>
            <a:ext cx="17512465" cy="1025024"/>
          </a:xfrm>
          <a:prstGeom prst="rect">
            <a:avLst/>
          </a:prstGeom>
        </p:spPr>
        <p:txBody>
          <a:bodyPr lIns="0" tIns="0" rIns="0" bIns="0" rtlCol="0" anchor="t">
            <a:spAutoFit/>
          </a:bodyPr>
          <a:lstStyle/>
          <a:p>
            <a:pPr>
              <a:lnSpc>
                <a:spcPts val="7544"/>
              </a:lnSpc>
            </a:pPr>
            <a:r>
              <a:rPr lang="en-US" sz="8200">
                <a:solidFill>
                  <a:srgbClr val="545454"/>
                </a:solidFill>
                <a:latin typeface="Roca One"/>
              </a:rPr>
              <a:t>CONCEPTUAL DATA MODEL</a:t>
            </a:r>
          </a:p>
        </p:txBody>
      </p:sp>
      <p:sp>
        <p:nvSpPr>
          <p:cNvPr id="7" name="TextBox 7"/>
          <p:cNvSpPr txBox="1"/>
          <p:nvPr/>
        </p:nvSpPr>
        <p:spPr>
          <a:xfrm>
            <a:off x="1028700" y="9417579"/>
            <a:ext cx="2970230" cy="368299"/>
          </a:xfrm>
          <a:prstGeom prst="rect">
            <a:avLst/>
          </a:prstGeom>
        </p:spPr>
        <p:txBody>
          <a:bodyPr lIns="0" tIns="0" rIns="0" bIns="0" rtlCol="0" anchor="t">
            <a:spAutoFit/>
          </a:bodyPr>
          <a:lstStyle/>
          <a:p>
            <a:pPr>
              <a:lnSpc>
                <a:spcPts val="2800"/>
              </a:lnSpc>
            </a:pPr>
            <a:r>
              <a:rPr lang="en-US" sz="2000">
                <a:solidFill>
                  <a:srgbClr val="545454"/>
                </a:solidFill>
                <a:latin typeface="Poppins"/>
              </a:rPr>
              <a:t>BY : KELOMPOK 01</a:t>
            </a:r>
          </a:p>
        </p:txBody>
      </p:sp>
      <p:sp>
        <p:nvSpPr>
          <p:cNvPr id="8" name="TextBox 8"/>
          <p:cNvSpPr txBox="1"/>
          <p:nvPr/>
        </p:nvSpPr>
        <p:spPr>
          <a:xfrm>
            <a:off x="13483454" y="9427104"/>
            <a:ext cx="3526626" cy="358775"/>
          </a:xfrm>
          <a:prstGeom prst="rect">
            <a:avLst/>
          </a:prstGeom>
        </p:spPr>
        <p:txBody>
          <a:bodyPr lIns="0" tIns="0" rIns="0" bIns="0" rtlCol="0" anchor="t">
            <a:spAutoFit/>
          </a:bodyPr>
          <a:lstStyle/>
          <a:p>
            <a:pPr algn="r">
              <a:lnSpc>
                <a:spcPts val="2799"/>
              </a:lnSpc>
            </a:pPr>
            <a:r>
              <a:rPr lang="en-US" sz="1999">
                <a:solidFill>
                  <a:srgbClr val="545454"/>
                </a:solidFill>
                <a:latin typeface="Poppins"/>
              </a:rPr>
              <a:t>FINAL PROJECT  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4EAD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799"/>
                </a:lnSpc>
              </a:pPr>
              <a:endParaRPr/>
            </a:p>
          </p:txBody>
        </p:sp>
      </p:grpSp>
      <p:sp>
        <p:nvSpPr>
          <p:cNvPr id="5" name="Freeform 5"/>
          <p:cNvSpPr/>
          <p:nvPr/>
        </p:nvSpPr>
        <p:spPr>
          <a:xfrm>
            <a:off x="1895110" y="1453662"/>
            <a:ext cx="14497780" cy="7804638"/>
          </a:xfrm>
          <a:custGeom>
            <a:avLst/>
            <a:gdLst/>
            <a:ahLst/>
            <a:cxnLst/>
            <a:rect l="l" t="t" r="r" b="b"/>
            <a:pathLst>
              <a:path w="14497780" h="7804638">
                <a:moveTo>
                  <a:pt x="0" y="0"/>
                </a:moveTo>
                <a:lnTo>
                  <a:pt x="14497780" y="0"/>
                </a:lnTo>
                <a:lnTo>
                  <a:pt x="14497780" y="7804638"/>
                </a:lnTo>
                <a:lnTo>
                  <a:pt x="0" y="7804638"/>
                </a:lnTo>
                <a:lnTo>
                  <a:pt x="0" y="0"/>
                </a:lnTo>
                <a:close/>
              </a:path>
            </a:pathLst>
          </a:custGeom>
          <a:blipFill>
            <a:blip r:embed="rId2"/>
            <a:stretch>
              <a:fillRect/>
            </a:stretch>
          </a:blipFill>
        </p:spPr>
      </p:sp>
      <p:sp>
        <p:nvSpPr>
          <p:cNvPr id="6" name="TextBox 6"/>
          <p:cNvSpPr txBox="1"/>
          <p:nvPr/>
        </p:nvSpPr>
        <p:spPr>
          <a:xfrm>
            <a:off x="1028700" y="9417579"/>
            <a:ext cx="2970230" cy="368299"/>
          </a:xfrm>
          <a:prstGeom prst="rect">
            <a:avLst/>
          </a:prstGeom>
        </p:spPr>
        <p:txBody>
          <a:bodyPr lIns="0" tIns="0" rIns="0" bIns="0" rtlCol="0" anchor="t">
            <a:spAutoFit/>
          </a:bodyPr>
          <a:lstStyle/>
          <a:p>
            <a:pPr>
              <a:lnSpc>
                <a:spcPts val="2800"/>
              </a:lnSpc>
            </a:pPr>
            <a:r>
              <a:rPr lang="en-US" sz="2000">
                <a:solidFill>
                  <a:srgbClr val="545454"/>
                </a:solidFill>
                <a:latin typeface="Poppins"/>
              </a:rPr>
              <a:t>BY : KELOMPOK 01</a:t>
            </a:r>
          </a:p>
        </p:txBody>
      </p:sp>
      <p:sp>
        <p:nvSpPr>
          <p:cNvPr id="7" name="TextBox 7"/>
          <p:cNvSpPr txBox="1"/>
          <p:nvPr/>
        </p:nvSpPr>
        <p:spPr>
          <a:xfrm>
            <a:off x="13483454" y="9427104"/>
            <a:ext cx="3526626" cy="358775"/>
          </a:xfrm>
          <a:prstGeom prst="rect">
            <a:avLst/>
          </a:prstGeom>
        </p:spPr>
        <p:txBody>
          <a:bodyPr lIns="0" tIns="0" rIns="0" bIns="0" rtlCol="0" anchor="t">
            <a:spAutoFit/>
          </a:bodyPr>
          <a:lstStyle/>
          <a:p>
            <a:pPr algn="r">
              <a:lnSpc>
                <a:spcPts val="2799"/>
              </a:lnSpc>
            </a:pPr>
            <a:r>
              <a:rPr lang="en-US" sz="1999">
                <a:solidFill>
                  <a:srgbClr val="545454"/>
                </a:solidFill>
                <a:latin typeface="Poppins"/>
              </a:rPr>
              <a:t>FINAL PROJECT  2</a:t>
            </a:r>
          </a:p>
        </p:txBody>
      </p:sp>
      <p:sp>
        <p:nvSpPr>
          <p:cNvPr id="8" name="TextBox 8"/>
          <p:cNvSpPr txBox="1"/>
          <p:nvPr/>
        </p:nvSpPr>
        <p:spPr>
          <a:xfrm>
            <a:off x="3998930" y="412882"/>
            <a:ext cx="17512465" cy="812179"/>
          </a:xfrm>
          <a:prstGeom prst="rect">
            <a:avLst/>
          </a:prstGeom>
        </p:spPr>
        <p:txBody>
          <a:bodyPr lIns="0" tIns="0" rIns="0" bIns="0" rtlCol="0" anchor="t">
            <a:spAutoFit/>
          </a:bodyPr>
          <a:lstStyle/>
          <a:p>
            <a:pPr>
              <a:lnSpc>
                <a:spcPts val="5980"/>
              </a:lnSpc>
            </a:pPr>
            <a:r>
              <a:rPr lang="en-US" sz="6500">
                <a:solidFill>
                  <a:srgbClr val="545454"/>
                </a:solidFill>
                <a:latin typeface="Roca One"/>
              </a:rPr>
              <a:t>PHYSICAL DATA MODEL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52300" y="524646"/>
            <a:ext cx="5131186" cy="6690322"/>
          </a:xfrm>
          <a:custGeom>
            <a:avLst/>
            <a:gdLst/>
            <a:ahLst/>
            <a:cxnLst/>
            <a:rect l="l" t="t" r="r" b="b"/>
            <a:pathLst>
              <a:path w="5131186" h="6690322">
                <a:moveTo>
                  <a:pt x="0" y="0"/>
                </a:moveTo>
                <a:lnTo>
                  <a:pt x="5131186" y="0"/>
                </a:lnTo>
                <a:lnTo>
                  <a:pt x="5131186" y="6690322"/>
                </a:lnTo>
                <a:lnTo>
                  <a:pt x="0" y="6690322"/>
                </a:lnTo>
                <a:lnTo>
                  <a:pt x="0" y="0"/>
                </a:lnTo>
                <a:close/>
              </a:path>
            </a:pathLst>
          </a:custGeom>
          <a:blipFill>
            <a:blip r:embed="rId5"/>
            <a:stretch>
              <a:fillRect/>
            </a:stretch>
          </a:blipFill>
        </p:spPr>
      </p:sp>
      <p:sp>
        <p:nvSpPr>
          <p:cNvPr id="5" name="Freeform 5"/>
          <p:cNvSpPr/>
          <p:nvPr/>
        </p:nvSpPr>
        <p:spPr>
          <a:xfrm>
            <a:off x="5086807" y="7214968"/>
            <a:ext cx="5096678" cy="2738174"/>
          </a:xfrm>
          <a:custGeom>
            <a:avLst/>
            <a:gdLst/>
            <a:ahLst/>
            <a:cxnLst/>
            <a:rect l="l" t="t" r="r" b="b"/>
            <a:pathLst>
              <a:path w="5096678" h="2738174">
                <a:moveTo>
                  <a:pt x="0" y="0"/>
                </a:moveTo>
                <a:lnTo>
                  <a:pt x="5096679" y="0"/>
                </a:lnTo>
                <a:lnTo>
                  <a:pt x="5096679" y="2738174"/>
                </a:lnTo>
                <a:lnTo>
                  <a:pt x="0" y="2738174"/>
                </a:lnTo>
                <a:lnTo>
                  <a:pt x="0" y="0"/>
                </a:lnTo>
                <a:close/>
              </a:path>
            </a:pathLst>
          </a:custGeom>
          <a:blipFill>
            <a:blip r:embed="rId6"/>
            <a:stretch>
              <a:fillRect t="-340" b="-340"/>
            </a:stretch>
          </a:blipFill>
        </p:spPr>
      </p:sp>
      <p:sp>
        <p:nvSpPr>
          <p:cNvPr id="6" name="Freeform 6"/>
          <p:cNvSpPr/>
          <p:nvPr/>
        </p:nvSpPr>
        <p:spPr>
          <a:xfrm>
            <a:off x="10907892" y="651785"/>
            <a:ext cx="5782122" cy="1854400"/>
          </a:xfrm>
          <a:custGeom>
            <a:avLst/>
            <a:gdLst/>
            <a:ahLst/>
            <a:cxnLst/>
            <a:rect l="l" t="t" r="r" b="b"/>
            <a:pathLst>
              <a:path w="5782122" h="1854400">
                <a:moveTo>
                  <a:pt x="0" y="0"/>
                </a:moveTo>
                <a:lnTo>
                  <a:pt x="5782122" y="0"/>
                </a:lnTo>
                <a:lnTo>
                  <a:pt x="5782122" y="1854400"/>
                </a:lnTo>
                <a:lnTo>
                  <a:pt x="0" y="1854400"/>
                </a:lnTo>
                <a:lnTo>
                  <a:pt x="0" y="0"/>
                </a:lnTo>
                <a:close/>
              </a:path>
            </a:pathLst>
          </a:custGeom>
          <a:blipFill>
            <a:blip r:embed="rId7"/>
            <a:stretch>
              <a:fillRect/>
            </a:stretch>
          </a:blipFill>
        </p:spPr>
      </p:sp>
      <p:sp>
        <p:nvSpPr>
          <p:cNvPr id="7" name="Freeform 7"/>
          <p:cNvSpPr/>
          <p:nvPr/>
        </p:nvSpPr>
        <p:spPr>
          <a:xfrm>
            <a:off x="11050356" y="2506185"/>
            <a:ext cx="5639658" cy="7426605"/>
          </a:xfrm>
          <a:custGeom>
            <a:avLst/>
            <a:gdLst/>
            <a:ahLst/>
            <a:cxnLst/>
            <a:rect l="l" t="t" r="r" b="b"/>
            <a:pathLst>
              <a:path w="5639658" h="7426605">
                <a:moveTo>
                  <a:pt x="0" y="0"/>
                </a:moveTo>
                <a:lnTo>
                  <a:pt x="5639658" y="0"/>
                </a:lnTo>
                <a:lnTo>
                  <a:pt x="5639658" y="7426605"/>
                </a:lnTo>
                <a:lnTo>
                  <a:pt x="0" y="7426605"/>
                </a:lnTo>
                <a:lnTo>
                  <a:pt x="0" y="0"/>
                </a:lnTo>
                <a:close/>
              </a:path>
            </a:pathLst>
          </a:custGeom>
          <a:blipFill>
            <a:blip r:embed="rId8"/>
            <a:stretch>
              <a:fillRect/>
            </a:stretch>
          </a:blipFill>
        </p:spPr>
      </p:sp>
      <p:sp>
        <p:nvSpPr>
          <p:cNvPr id="8" name="TextBox 8"/>
          <p:cNvSpPr txBox="1"/>
          <p:nvPr/>
        </p:nvSpPr>
        <p:spPr>
          <a:xfrm>
            <a:off x="676549" y="756560"/>
            <a:ext cx="4078160" cy="1371514"/>
          </a:xfrm>
          <a:prstGeom prst="rect">
            <a:avLst/>
          </a:prstGeom>
        </p:spPr>
        <p:txBody>
          <a:bodyPr lIns="0" tIns="0" rIns="0" bIns="0" rtlCol="0" anchor="t">
            <a:spAutoFit/>
          </a:bodyPr>
          <a:lstStyle/>
          <a:p>
            <a:pPr>
              <a:lnSpc>
                <a:spcPts val="5312"/>
              </a:lnSpc>
            </a:pPr>
            <a:r>
              <a:rPr lang="en-US" sz="5312">
                <a:solidFill>
                  <a:srgbClr val="000000"/>
                </a:solidFill>
                <a:latin typeface="Roca One"/>
              </a:rPr>
              <a:t>USE CASE SCENARIO</a:t>
            </a:r>
          </a:p>
        </p:txBody>
      </p:sp>
      <p:sp>
        <p:nvSpPr>
          <p:cNvPr id="9" name="TextBox 9"/>
          <p:cNvSpPr txBox="1"/>
          <p:nvPr/>
        </p:nvSpPr>
        <p:spPr>
          <a:xfrm>
            <a:off x="6217494" y="38375"/>
            <a:ext cx="2800796" cy="613410"/>
          </a:xfrm>
          <a:prstGeom prst="rect">
            <a:avLst/>
          </a:prstGeom>
        </p:spPr>
        <p:txBody>
          <a:bodyPr lIns="0" tIns="0" rIns="0" bIns="0" rtlCol="0" anchor="t">
            <a:spAutoFit/>
          </a:bodyPr>
          <a:lstStyle/>
          <a:p>
            <a:pPr algn="ctr">
              <a:lnSpc>
                <a:spcPts val="5040"/>
              </a:lnSpc>
            </a:pPr>
            <a:r>
              <a:rPr lang="en-US" sz="3600">
                <a:solidFill>
                  <a:srgbClr val="000000"/>
                </a:solidFill>
                <a:latin typeface="Open Sans Light Bold"/>
              </a:rPr>
              <a:t>Registration</a:t>
            </a:r>
          </a:p>
        </p:txBody>
      </p:sp>
      <p:sp>
        <p:nvSpPr>
          <p:cNvPr id="10" name="TextBox 10"/>
          <p:cNvSpPr txBox="1"/>
          <p:nvPr/>
        </p:nvSpPr>
        <p:spPr>
          <a:xfrm>
            <a:off x="13375074" y="38375"/>
            <a:ext cx="1483925" cy="613410"/>
          </a:xfrm>
          <a:prstGeom prst="rect">
            <a:avLst/>
          </a:prstGeom>
        </p:spPr>
        <p:txBody>
          <a:bodyPr wrap="square" lIns="0" tIns="0" rIns="0" bIns="0" rtlCol="0" anchor="t">
            <a:spAutoFit/>
          </a:bodyPr>
          <a:lstStyle/>
          <a:p>
            <a:pPr algn="ctr">
              <a:lnSpc>
                <a:spcPts val="5040"/>
              </a:lnSpc>
            </a:pPr>
            <a:r>
              <a:rPr lang="en-US" sz="3600">
                <a:solidFill>
                  <a:srgbClr val="000000"/>
                </a:solidFill>
                <a:latin typeface="Open Sans Light Bold"/>
              </a:rPr>
              <a:t>Login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484292" y="1176550"/>
            <a:ext cx="6504170" cy="6957270"/>
          </a:xfrm>
          <a:custGeom>
            <a:avLst/>
            <a:gdLst/>
            <a:ahLst/>
            <a:cxnLst/>
            <a:rect l="l" t="t" r="r" b="b"/>
            <a:pathLst>
              <a:path w="6504170" h="6957270">
                <a:moveTo>
                  <a:pt x="0" y="0"/>
                </a:moveTo>
                <a:lnTo>
                  <a:pt x="6504170" y="0"/>
                </a:lnTo>
                <a:lnTo>
                  <a:pt x="6504170" y="6957270"/>
                </a:lnTo>
                <a:lnTo>
                  <a:pt x="0" y="6957270"/>
                </a:lnTo>
                <a:lnTo>
                  <a:pt x="0" y="0"/>
                </a:lnTo>
                <a:close/>
              </a:path>
            </a:pathLst>
          </a:custGeom>
          <a:blipFill>
            <a:blip r:embed="rId5"/>
            <a:stretch>
              <a:fillRect/>
            </a:stretch>
          </a:blipFill>
        </p:spPr>
      </p:sp>
      <p:sp>
        <p:nvSpPr>
          <p:cNvPr id="5" name="Freeform 5"/>
          <p:cNvSpPr/>
          <p:nvPr/>
        </p:nvSpPr>
        <p:spPr>
          <a:xfrm>
            <a:off x="4484292" y="8133820"/>
            <a:ext cx="6624303" cy="1056911"/>
          </a:xfrm>
          <a:custGeom>
            <a:avLst/>
            <a:gdLst/>
            <a:ahLst/>
            <a:cxnLst/>
            <a:rect l="l" t="t" r="r" b="b"/>
            <a:pathLst>
              <a:path w="6624303" h="1056911">
                <a:moveTo>
                  <a:pt x="0" y="0"/>
                </a:moveTo>
                <a:lnTo>
                  <a:pt x="6624302" y="0"/>
                </a:lnTo>
                <a:lnTo>
                  <a:pt x="6624302" y="1056911"/>
                </a:lnTo>
                <a:lnTo>
                  <a:pt x="0" y="1056911"/>
                </a:lnTo>
                <a:lnTo>
                  <a:pt x="0" y="0"/>
                </a:lnTo>
                <a:close/>
              </a:path>
            </a:pathLst>
          </a:custGeom>
          <a:blipFill>
            <a:blip r:embed="rId6"/>
            <a:stretch>
              <a:fillRect/>
            </a:stretch>
          </a:blipFill>
        </p:spPr>
      </p:sp>
      <p:sp>
        <p:nvSpPr>
          <p:cNvPr id="6" name="Freeform 6"/>
          <p:cNvSpPr/>
          <p:nvPr/>
        </p:nvSpPr>
        <p:spPr>
          <a:xfrm>
            <a:off x="11108594" y="1389929"/>
            <a:ext cx="7033459" cy="4114496"/>
          </a:xfrm>
          <a:custGeom>
            <a:avLst/>
            <a:gdLst/>
            <a:ahLst/>
            <a:cxnLst/>
            <a:rect l="l" t="t" r="r" b="b"/>
            <a:pathLst>
              <a:path w="7033459" h="4114496">
                <a:moveTo>
                  <a:pt x="0" y="0"/>
                </a:moveTo>
                <a:lnTo>
                  <a:pt x="7033459" y="0"/>
                </a:lnTo>
                <a:lnTo>
                  <a:pt x="7033459" y="4114496"/>
                </a:lnTo>
                <a:lnTo>
                  <a:pt x="0" y="4114496"/>
                </a:lnTo>
                <a:lnTo>
                  <a:pt x="0" y="0"/>
                </a:lnTo>
                <a:close/>
              </a:path>
            </a:pathLst>
          </a:custGeom>
          <a:blipFill>
            <a:blip r:embed="rId7"/>
            <a:stretch>
              <a:fillRect/>
            </a:stretch>
          </a:blipFill>
        </p:spPr>
      </p:sp>
      <p:sp>
        <p:nvSpPr>
          <p:cNvPr id="7" name="Freeform 7"/>
          <p:cNvSpPr/>
          <p:nvPr/>
        </p:nvSpPr>
        <p:spPr>
          <a:xfrm>
            <a:off x="11245349" y="5504425"/>
            <a:ext cx="6896703" cy="2703385"/>
          </a:xfrm>
          <a:custGeom>
            <a:avLst/>
            <a:gdLst/>
            <a:ahLst/>
            <a:cxnLst/>
            <a:rect l="l" t="t" r="r" b="b"/>
            <a:pathLst>
              <a:path w="6896703" h="2703385">
                <a:moveTo>
                  <a:pt x="0" y="0"/>
                </a:moveTo>
                <a:lnTo>
                  <a:pt x="6896704" y="0"/>
                </a:lnTo>
                <a:lnTo>
                  <a:pt x="6896704" y="2703385"/>
                </a:lnTo>
                <a:lnTo>
                  <a:pt x="0" y="2703385"/>
                </a:lnTo>
                <a:lnTo>
                  <a:pt x="0" y="0"/>
                </a:lnTo>
                <a:close/>
              </a:path>
            </a:pathLst>
          </a:custGeom>
          <a:blipFill>
            <a:blip r:embed="rId8"/>
            <a:stretch>
              <a:fillRect/>
            </a:stretch>
          </a:blipFill>
        </p:spPr>
      </p:sp>
      <p:sp>
        <p:nvSpPr>
          <p:cNvPr id="8" name="TextBox 8"/>
          <p:cNvSpPr txBox="1"/>
          <p:nvPr/>
        </p:nvSpPr>
        <p:spPr>
          <a:xfrm>
            <a:off x="676549" y="756560"/>
            <a:ext cx="4078160" cy="1371514"/>
          </a:xfrm>
          <a:prstGeom prst="rect">
            <a:avLst/>
          </a:prstGeom>
        </p:spPr>
        <p:txBody>
          <a:bodyPr lIns="0" tIns="0" rIns="0" bIns="0" rtlCol="0" anchor="t">
            <a:spAutoFit/>
          </a:bodyPr>
          <a:lstStyle/>
          <a:p>
            <a:pPr>
              <a:lnSpc>
                <a:spcPts val="5312"/>
              </a:lnSpc>
            </a:pPr>
            <a:r>
              <a:rPr lang="en-US" sz="5312">
                <a:solidFill>
                  <a:srgbClr val="000000"/>
                </a:solidFill>
                <a:latin typeface="Roca One"/>
              </a:rPr>
              <a:t>USE CASE SCENARIO</a:t>
            </a:r>
          </a:p>
        </p:txBody>
      </p:sp>
      <p:sp>
        <p:nvSpPr>
          <p:cNvPr id="9" name="TextBox 9"/>
          <p:cNvSpPr txBox="1"/>
          <p:nvPr/>
        </p:nvSpPr>
        <p:spPr>
          <a:xfrm>
            <a:off x="5854291" y="311743"/>
            <a:ext cx="1581745" cy="613410"/>
          </a:xfrm>
          <a:prstGeom prst="rect">
            <a:avLst/>
          </a:prstGeom>
        </p:spPr>
        <p:txBody>
          <a:bodyPr lIns="0" tIns="0" rIns="0" bIns="0" rtlCol="0" anchor="t">
            <a:spAutoFit/>
          </a:bodyPr>
          <a:lstStyle/>
          <a:p>
            <a:pPr algn="ctr">
              <a:lnSpc>
                <a:spcPts val="5040"/>
              </a:lnSpc>
            </a:pPr>
            <a:r>
              <a:rPr lang="en-US" sz="3600">
                <a:solidFill>
                  <a:srgbClr val="000000"/>
                </a:solidFill>
                <a:latin typeface="Open Sans Light Bold"/>
              </a:rPr>
              <a:t>Logout</a:t>
            </a:r>
          </a:p>
        </p:txBody>
      </p:sp>
      <p:sp>
        <p:nvSpPr>
          <p:cNvPr id="10" name="TextBox 10"/>
          <p:cNvSpPr txBox="1"/>
          <p:nvPr/>
        </p:nvSpPr>
        <p:spPr>
          <a:xfrm>
            <a:off x="12952660" y="415290"/>
            <a:ext cx="1982539" cy="613410"/>
          </a:xfrm>
          <a:prstGeom prst="rect">
            <a:avLst/>
          </a:prstGeom>
        </p:spPr>
        <p:txBody>
          <a:bodyPr wrap="square" lIns="0" tIns="0" rIns="0" bIns="0" rtlCol="0" anchor="t">
            <a:spAutoFit/>
          </a:bodyPr>
          <a:lstStyle/>
          <a:p>
            <a:pPr algn="ctr">
              <a:lnSpc>
                <a:spcPts val="5040"/>
              </a:lnSpc>
            </a:pPr>
            <a:r>
              <a:rPr lang="en-US" sz="3600">
                <a:solidFill>
                  <a:srgbClr val="000000"/>
                </a:solidFill>
                <a:latin typeface="Open Sans Light Bold"/>
              </a:rPr>
              <a:t>Search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F4EAD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799"/>
                </a:lnSpc>
              </a:pPr>
              <a:endParaRPr/>
            </a:p>
          </p:txBody>
        </p:sp>
      </p:grpSp>
      <p:sp>
        <p:nvSpPr>
          <p:cNvPr id="5" name="TextBox 5"/>
          <p:cNvSpPr txBox="1"/>
          <p:nvPr/>
        </p:nvSpPr>
        <p:spPr>
          <a:xfrm>
            <a:off x="4576796" y="825117"/>
            <a:ext cx="11421836" cy="1163963"/>
          </a:xfrm>
          <a:prstGeom prst="rect">
            <a:avLst/>
          </a:prstGeom>
        </p:spPr>
        <p:txBody>
          <a:bodyPr lIns="0" tIns="0" rIns="0" bIns="0" rtlCol="0" anchor="t">
            <a:spAutoFit/>
          </a:bodyPr>
          <a:lstStyle/>
          <a:p>
            <a:pPr>
              <a:lnSpc>
                <a:spcPts val="8700"/>
              </a:lnSpc>
            </a:pPr>
            <a:r>
              <a:rPr lang="en-US" sz="8700">
                <a:solidFill>
                  <a:srgbClr val="545454"/>
                </a:solidFill>
                <a:latin typeface="Roca One Bold"/>
              </a:rPr>
              <a:t>TEAM MEMBERS</a:t>
            </a:r>
          </a:p>
        </p:txBody>
      </p:sp>
      <p:sp>
        <p:nvSpPr>
          <p:cNvPr id="6" name="Freeform 6"/>
          <p:cNvSpPr/>
          <p:nvPr/>
        </p:nvSpPr>
        <p:spPr>
          <a:xfrm rot="-2032402">
            <a:off x="-1537191" y="-2380531"/>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7" name="Freeform 7"/>
          <p:cNvSpPr/>
          <p:nvPr/>
        </p:nvSpPr>
        <p:spPr>
          <a:xfrm>
            <a:off x="-1443364" y="-2070348"/>
            <a:ext cx="4263929" cy="4653675"/>
          </a:xfrm>
          <a:custGeom>
            <a:avLst/>
            <a:gdLst/>
            <a:ahLst/>
            <a:cxnLst/>
            <a:rect l="l" t="t" r="r" b="b"/>
            <a:pathLst>
              <a:path w="4263929" h="4653675">
                <a:moveTo>
                  <a:pt x="0" y="0"/>
                </a:moveTo>
                <a:lnTo>
                  <a:pt x="4263929" y="0"/>
                </a:lnTo>
                <a:lnTo>
                  <a:pt x="4263929" y="4653674"/>
                </a:lnTo>
                <a:lnTo>
                  <a:pt x="0" y="4653674"/>
                </a:lnTo>
                <a:lnTo>
                  <a:pt x="0" y="0"/>
                </a:lnTo>
                <a:close/>
              </a:path>
            </a:pathLst>
          </a:custGeom>
          <a:blipFill>
            <a:blip r:embed="rId3"/>
            <a:stretch>
              <a:fillRect/>
            </a:stretch>
          </a:blipFill>
        </p:spPr>
      </p:sp>
      <p:sp>
        <p:nvSpPr>
          <p:cNvPr id="8" name="TextBox 8"/>
          <p:cNvSpPr txBox="1"/>
          <p:nvPr/>
        </p:nvSpPr>
        <p:spPr>
          <a:xfrm>
            <a:off x="1246519" y="9325736"/>
            <a:ext cx="4154051" cy="368299"/>
          </a:xfrm>
          <a:prstGeom prst="rect">
            <a:avLst/>
          </a:prstGeom>
        </p:spPr>
        <p:txBody>
          <a:bodyPr lIns="0" tIns="0" rIns="0" bIns="0" rtlCol="0" anchor="t">
            <a:spAutoFit/>
          </a:bodyPr>
          <a:lstStyle/>
          <a:p>
            <a:pPr>
              <a:lnSpc>
                <a:spcPts val="2800"/>
              </a:lnSpc>
            </a:pPr>
            <a:r>
              <a:rPr lang="en-US" sz="2000" spc="300">
                <a:solidFill>
                  <a:srgbClr val="545454"/>
                </a:solidFill>
                <a:latin typeface="Poppins"/>
              </a:rPr>
              <a:t>BY : KELOMPOK 01</a:t>
            </a:r>
          </a:p>
        </p:txBody>
      </p:sp>
      <p:sp>
        <p:nvSpPr>
          <p:cNvPr id="9" name="TextBox 9"/>
          <p:cNvSpPr txBox="1"/>
          <p:nvPr/>
        </p:nvSpPr>
        <p:spPr>
          <a:xfrm>
            <a:off x="13514855" y="9335261"/>
            <a:ext cx="3526626" cy="358775"/>
          </a:xfrm>
          <a:prstGeom prst="rect">
            <a:avLst/>
          </a:prstGeom>
        </p:spPr>
        <p:txBody>
          <a:bodyPr lIns="0" tIns="0" rIns="0" bIns="0" rtlCol="0" anchor="t">
            <a:spAutoFit/>
          </a:bodyPr>
          <a:lstStyle/>
          <a:p>
            <a:pPr algn="r">
              <a:lnSpc>
                <a:spcPts val="2799"/>
              </a:lnSpc>
            </a:pPr>
            <a:r>
              <a:rPr lang="en-US" sz="1999">
                <a:solidFill>
                  <a:srgbClr val="545454"/>
                </a:solidFill>
                <a:latin typeface="Poppins"/>
              </a:rPr>
              <a:t>FINAL PROJECT 2</a:t>
            </a:r>
          </a:p>
        </p:txBody>
      </p:sp>
      <p:grpSp>
        <p:nvGrpSpPr>
          <p:cNvPr id="10" name="Group 10"/>
          <p:cNvGrpSpPr/>
          <p:nvPr/>
        </p:nvGrpSpPr>
        <p:grpSpPr>
          <a:xfrm>
            <a:off x="1880385" y="6872405"/>
            <a:ext cx="3054316" cy="1065237"/>
            <a:chOff x="0" y="0"/>
            <a:chExt cx="4072422" cy="1420316"/>
          </a:xfrm>
        </p:grpSpPr>
        <p:sp>
          <p:nvSpPr>
            <p:cNvPr id="11" name="TextBox 11"/>
            <p:cNvSpPr txBox="1"/>
            <p:nvPr/>
          </p:nvSpPr>
          <p:spPr>
            <a:xfrm>
              <a:off x="0" y="-38100"/>
              <a:ext cx="4072422" cy="764540"/>
            </a:xfrm>
            <a:prstGeom prst="rect">
              <a:avLst/>
            </a:prstGeom>
          </p:spPr>
          <p:txBody>
            <a:bodyPr lIns="0" tIns="0" rIns="0" bIns="0" rtlCol="0" anchor="t">
              <a:spAutoFit/>
            </a:bodyPr>
            <a:lstStyle/>
            <a:p>
              <a:pPr algn="ctr">
                <a:lnSpc>
                  <a:spcPts val="4680"/>
                </a:lnSpc>
              </a:pPr>
              <a:r>
                <a:rPr lang="en-US" sz="3600">
                  <a:solidFill>
                    <a:srgbClr val="202124"/>
                  </a:solidFill>
                  <a:latin typeface="Garet 1 Bold"/>
                </a:rPr>
                <a:t>Albert</a:t>
              </a:r>
            </a:p>
          </p:txBody>
        </p:sp>
        <p:sp>
          <p:nvSpPr>
            <p:cNvPr id="12" name="TextBox 12"/>
            <p:cNvSpPr txBox="1"/>
            <p:nvPr/>
          </p:nvSpPr>
          <p:spPr>
            <a:xfrm>
              <a:off x="0" y="864267"/>
              <a:ext cx="4072422" cy="556048"/>
            </a:xfrm>
            <a:prstGeom prst="rect">
              <a:avLst/>
            </a:prstGeom>
          </p:spPr>
          <p:txBody>
            <a:bodyPr lIns="0" tIns="0" rIns="0" bIns="0" rtlCol="0" anchor="t">
              <a:spAutoFit/>
            </a:bodyPr>
            <a:lstStyle/>
            <a:p>
              <a:pPr algn="ctr">
                <a:lnSpc>
                  <a:spcPts val="3380"/>
                </a:lnSpc>
              </a:pPr>
              <a:r>
                <a:rPr lang="en-US" sz="2600">
                  <a:solidFill>
                    <a:srgbClr val="202124"/>
                  </a:solidFill>
                  <a:latin typeface="Garet 1"/>
                </a:rPr>
                <a:t>11321016</a:t>
              </a:r>
            </a:p>
          </p:txBody>
        </p:sp>
      </p:grpSp>
      <p:sp>
        <p:nvSpPr>
          <p:cNvPr id="13" name="AutoShape 13"/>
          <p:cNvSpPr/>
          <p:nvPr/>
        </p:nvSpPr>
        <p:spPr>
          <a:xfrm>
            <a:off x="1064822" y="6667618"/>
            <a:ext cx="16428878" cy="0"/>
          </a:xfrm>
          <a:prstGeom prst="line">
            <a:avLst/>
          </a:prstGeom>
          <a:ln w="28575" cap="flat">
            <a:solidFill>
              <a:srgbClr val="202124"/>
            </a:solidFill>
            <a:prstDash val="solid"/>
            <a:headEnd type="none" w="sm" len="sm"/>
            <a:tailEnd type="none" w="sm" len="sm"/>
          </a:ln>
        </p:spPr>
      </p:sp>
      <p:grpSp>
        <p:nvGrpSpPr>
          <p:cNvPr id="14" name="Group 14"/>
          <p:cNvGrpSpPr/>
          <p:nvPr/>
        </p:nvGrpSpPr>
        <p:grpSpPr>
          <a:xfrm>
            <a:off x="794300" y="6222994"/>
            <a:ext cx="952863" cy="95286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5EDE1"/>
            </a:solidFill>
          </p:spPr>
        </p:sp>
        <p:sp>
          <p:nvSpPr>
            <p:cNvPr id="16" name="TextBox 16"/>
            <p:cNvSpPr txBox="1"/>
            <p:nvPr/>
          </p:nvSpPr>
          <p:spPr>
            <a:xfrm>
              <a:off x="127000" y="98425"/>
              <a:ext cx="558800" cy="587375"/>
            </a:xfrm>
            <a:prstGeom prst="rect">
              <a:avLst/>
            </a:prstGeom>
          </p:spPr>
          <p:txBody>
            <a:bodyPr lIns="50800" tIns="50800" rIns="50800" bIns="50800" rtlCol="0" anchor="ctr"/>
            <a:lstStyle/>
            <a:p>
              <a:pPr algn="ctr">
                <a:lnSpc>
                  <a:spcPts val="3380"/>
                </a:lnSpc>
              </a:pPr>
              <a:endParaRPr/>
            </a:p>
          </p:txBody>
        </p:sp>
      </p:grpSp>
      <p:grpSp>
        <p:nvGrpSpPr>
          <p:cNvPr id="17" name="Group 17"/>
          <p:cNvGrpSpPr>
            <a:grpSpLocks noChangeAspect="1"/>
          </p:cNvGrpSpPr>
          <p:nvPr/>
        </p:nvGrpSpPr>
        <p:grpSpPr>
          <a:xfrm>
            <a:off x="2021030" y="3443849"/>
            <a:ext cx="2773025" cy="2773014"/>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60839" t="-52881" r="-7300" b="-71307"/>
              </a:stretch>
            </a:blipFill>
          </p:spPr>
        </p:sp>
      </p:grpSp>
      <p:grpSp>
        <p:nvGrpSpPr>
          <p:cNvPr id="19" name="Group 19"/>
          <p:cNvGrpSpPr>
            <a:grpSpLocks noChangeAspect="1"/>
          </p:cNvGrpSpPr>
          <p:nvPr/>
        </p:nvGrpSpPr>
        <p:grpSpPr>
          <a:xfrm>
            <a:off x="5624601" y="3449980"/>
            <a:ext cx="2773025" cy="2773014"/>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4000" b="-14000"/>
              </a:stretch>
            </a:blipFill>
          </p:spPr>
        </p:sp>
      </p:grpSp>
      <p:grpSp>
        <p:nvGrpSpPr>
          <p:cNvPr id="21" name="Group 21"/>
          <p:cNvGrpSpPr>
            <a:grpSpLocks noChangeAspect="1"/>
          </p:cNvGrpSpPr>
          <p:nvPr/>
        </p:nvGrpSpPr>
        <p:grpSpPr>
          <a:xfrm>
            <a:off x="13706835" y="3443849"/>
            <a:ext cx="2773025" cy="2773014"/>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33333"/>
              </a:stretch>
            </a:blipFill>
          </p:spPr>
        </p:sp>
      </p:grpSp>
      <p:grpSp>
        <p:nvGrpSpPr>
          <p:cNvPr id="23" name="Group 23"/>
          <p:cNvGrpSpPr>
            <a:grpSpLocks noChangeAspect="1"/>
          </p:cNvGrpSpPr>
          <p:nvPr/>
        </p:nvGrpSpPr>
        <p:grpSpPr>
          <a:xfrm>
            <a:off x="9737800" y="3449980"/>
            <a:ext cx="2773025" cy="2773014"/>
            <a:chOff x="0" y="0"/>
            <a:chExt cx="6350000" cy="6349975"/>
          </a:xfrm>
        </p:grpSpPr>
        <p:sp>
          <p:nvSpPr>
            <p:cNvPr id="24" name="Freeform 2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t="-56993" b="-20784"/>
              </a:stretch>
            </a:blipFill>
          </p:spPr>
        </p:sp>
      </p:grpSp>
      <p:grpSp>
        <p:nvGrpSpPr>
          <p:cNvPr id="25" name="Group 25"/>
          <p:cNvGrpSpPr/>
          <p:nvPr/>
        </p:nvGrpSpPr>
        <p:grpSpPr>
          <a:xfrm>
            <a:off x="3196028" y="6439850"/>
            <a:ext cx="423030" cy="423030"/>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27" name="TextBox 27"/>
            <p:cNvSpPr txBox="1"/>
            <p:nvPr/>
          </p:nvSpPr>
          <p:spPr>
            <a:xfrm>
              <a:off x="76200" y="47625"/>
              <a:ext cx="660400" cy="688975"/>
            </a:xfrm>
            <a:prstGeom prst="rect">
              <a:avLst/>
            </a:prstGeom>
          </p:spPr>
          <p:txBody>
            <a:bodyPr lIns="50800" tIns="50800" rIns="50800" bIns="50800" rtlCol="0" anchor="ctr"/>
            <a:lstStyle/>
            <a:p>
              <a:pPr algn="ctr">
                <a:lnSpc>
                  <a:spcPts val="3380"/>
                </a:lnSpc>
              </a:pPr>
              <a:endParaRPr/>
            </a:p>
          </p:txBody>
        </p:sp>
      </p:grpSp>
      <p:grpSp>
        <p:nvGrpSpPr>
          <p:cNvPr id="28" name="Group 28"/>
          <p:cNvGrpSpPr/>
          <p:nvPr/>
        </p:nvGrpSpPr>
        <p:grpSpPr>
          <a:xfrm>
            <a:off x="5493740" y="6872405"/>
            <a:ext cx="3054316" cy="1065237"/>
            <a:chOff x="0" y="0"/>
            <a:chExt cx="4072422" cy="1420316"/>
          </a:xfrm>
        </p:grpSpPr>
        <p:sp>
          <p:nvSpPr>
            <p:cNvPr id="29" name="TextBox 29"/>
            <p:cNvSpPr txBox="1"/>
            <p:nvPr/>
          </p:nvSpPr>
          <p:spPr>
            <a:xfrm>
              <a:off x="0" y="-38100"/>
              <a:ext cx="4072422" cy="764540"/>
            </a:xfrm>
            <a:prstGeom prst="rect">
              <a:avLst/>
            </a:prstGeom>
          </p:spPr>
          <p:txBody>
            <a:bodyPr lIns="0" tIns="0" rIns="0" bIns="0" rtlCol="0" anchor="t">
              <a:spAutoFit/>
            </a:bodyPr>
            <a:lstStyle/>
            <a:p>
              <a:pPr algn="ctr">
                <a:lnSpc>
                  <a:spcPts val="4680"/>
                </a:lnSpc>
              </a:pPr>
              <a:r>
                <a:rPr lang="en-US" sz="3600">
                  <a:solidFill>
                    <a:srgbClr val="202124"/>
                  </a:solidFill>
                  <a:latin typeface="Garet 1 Bold"/>
                </a:rPr>
                <a:t>Angelica</a:t>
              </a:r>
            </a:p>
          </p:txBody>
        </p:sp>
        <p:sp>
          <p:nvSpPr>
            <p:cNvPr id="30" name="TextBox 30"/>
            <p:cNvSpPr txBox="1"/>
            <p:nvPr/>
          </p:nvSpPr>
          <p:spPr>
            <a:xfrm>
              <a:off x="0" y="864267"/>
              <a:ext cx="4072422" cy="556048"/>
            </a:xfrm>
            <a:prstGeom prst="rect">
              <a:avLst/>
            </a:prstGeom>
          </p:spPr>
          <p:txBody>
            <a:bodyPr lIns="0" tIns="0" rIns="0" bIns="0" rtlCol="0" anchor="t">
              <a:spAutoFit/>
            </a:bodyPr>
            <a:lstStyle/>
            <a:p>
              <a:pPr algn="ctr">
                <a:lnSpc>
                  <a:spcPts val="3380"/>
                </a:lnSpc>
              </a:pPr>
              <a:r>
                <a:rPr lang="en-US" sz="2600">
                  <a:solidFill>
                    <a:srgbClr val="202124"/>
                  </a:solidFill>
                  <a:latin typeface="Garet 1"/>
                </a:rPr>
                <a:t>11321007</a:t>
              </a:r>
            </a:p>
          </p:txBody>
        </p:sp>
      </p:grpSp>
      <p:grpSp>
        <p:nvGrpSpPr>
          <p:cNvPr id="31" name="Group 31"/>
          <p:cNvGrpSpPr/>
          <p:nvPr/>
        </p:nvGrpSpPr>
        <p:grpSpPr>
          <a:xfrm>
            <a:off x="9597155" y="6862880"/>
            <a:ext cx="3054316" cy="1065237"/>
            <a:chOff x="0" y="0"/>
            <a:chExt cx="4072422" cy="1420316"/>
          </a:xfrm>
        </p:grpSpPr>
        <p:sp>
          <p:nvSpPr>
            <p:cNvPr id="32" name="TextBox 32"/>
            <p:cNvSpPr txBox="1"/>
            <p:nvPr/>
          </p:nvSpPr>
          <p:spPr>
            <a:xfrm>
              <a:off x="0" y="-38100"/>
              <a:ext cx="4072422" cy="764540"/>
            </a:xfrm>
            <a:prstGeom prst="rect">
              <a:avLst/>
            </a:prstGeom>
          </p:spPr>
          <p:txBody>
            <a:bodyPr lIns="0" tIns="0" rIns="0" bIns="0" rtlCol="0" anchor="t">
              <a:spAutoFit/>
            </a:bodyPr>
            <a:lstStyle/>
            <a:p>
              <a:pPr algn="ctr">
                <a:lnSpc>
                  <a:spcPts val="4680"/>
                </a:lnSpc>
              </a:pPr>
              <a:r>
                <a:rPr lang="en-US" sz="3600">
                  <a:solidFill>
                    <a:srgbClr val="202124"/>
                  </a:solidFill>
                  <a:latin typeface="Garet 1 Bold"/>
                </a:rPr>
                <a:t>Theresia</a:t>
              </a:r>
            </a:p>
          </p:txBody>
        </p:sp>
        <p:sp>
          <p:nvSpPr>
            <p:cNvPr id="33" name="TextBox 33"/>
            <p:cNvSpPr txBox="1"/>
            <p:nvPr/>
          </p:nvSpPr>
          <p:spPr>
            <a:xfrm>
              <a:off x="0" y="864267"/>
              <a:ext cx="4072422" cy="556048"/>
            </a:xfrm>
            <a:prstGeom prst="rect">
              <a:avLst/>
            </a:prstGeom>
          </p:spPr>
          <p:txBody>
            <a:bodyPr lIns="0" tIns="0" rIns="0" bIns="0" rtlCol="0" anchor="t">
              <a:spAutoFit/>
            </a:bodyPr>
            <a:lstStyle/>
            <a:p>
              <a:pPr algn="ctr">
                <a:lnSpc>
                  <a:spcPts val="3380"/>
                </a:lnSpc>
              </a:pPr>
              <a:r>
                <a:rPr lang="en-US" sz="2600">
                  <a:solidFill>
                    <a:srgbClr val="202124"/>
                  </a:solidFill>
                  <a:latin typeface="Garet 1"/>
                </a:rPr>
                <a:t> 11321025</a:t>
              </a:r>
            </a:p>
          </p:txBody>
        </p:sp>
      </p:grpSp>
      <p:grpSp>
        <p:nvGrpSpPr>
          <p:cNvPr id="34" name="Group 34"/>
          <p:cNvGrpSpPr/>
          <p:nvPr/>
        </p:nvGrpSpPr>
        <p:grpSpPr>
          <a:xfrm>
            <a:off x="13566189" y="6862880"/>
            <a:ext cx="3054316" cy="1065237"/>
            <a:chOff x="0" y="0"/>
            <a:chExt cx="4072422" cy="1420316"/>
          </a:xfrm>
        </p:grpSpPr>
        <p:sp>
          <p:nvSpPr>
            <p:cNvPr id="35" name="TextBox 35"/>
            <p:cNvSpPr txBox="1"/>
            <p:nvPr/>
          </p:nvSpPr>
          <p:spPr>
            <a:xfrm>
              <a:off x="0" y="-38100"/>
              <a:ext cx="4072422" cy="764540"/>
            </a:xfrm>
            <a:prstGeom prst="rect">
              <a:avLst/>
            </a:prstGeom>
          </p:spPr>
          <p:txBody>
            <a:bodyPr lIns="0" tIns="0" rIns="0" bIns="0" rtlCol="0" anchor="t">
              <a:spAutoFit/>
            </a:bodyPr>
            <a:lstStyle/>
            <a:p>
              <a:pPr algn="ctr">
                <a:lnSpc>
                  <a:spcPts val="4680"/>
                </a:lnSpc>
              </a:pPr>
              <a:r>
                <a:rPr lang="en-US" sz="3600">
                  <a:solidFill>
                    <a:srgbClr val="202124"/>
                  </a:solidFill>
                  <a:latin typeface="Garet 1 Bold"/>
                </a:rPr>
                <a:t>Saimarito</a:t>
              </a:r>
            </a:p>
          </p:txBody>
        </p:sp>
        <p:sp>
          <p:nvSpPr>
            <p:cNvPr id="36" name="TextBox 36"/>
            <p:cNvSpPr txBox="1"/>
            <p:nvPr/>
          </p:nvSpPr>
          <p:spPr>
            <a:xfrm>
              <a:off x="0" y="864267"/>
              <a:ext cx="4072422" cy="556048"/>
            </a:xfrm>
            <a:prstGeom prst="rect">
              <a:avLst/>
            </a:prstGeom>
          </p:spPr>
          <p:txBody>
            <a:bodyPr lIns="0" tIns="0" rIns="0" bIns="0" rtlCol="0" anchor="t">
              <a:spAutoFit/>
            </a:bodyPr>
            <a:lstStyle/>
            <a:p>
              <a:pPr algn="ctr">
                <a:lnSpc>
                  <a:spcPts val="3380"/>
                </a:lnSpc>
              </a:pPr>
              <a:r>
                <a:rPr lang="en-US" sz="2600">
                  <a:solidFill>
                    <a:srgbClr val="202124"/>
                  </a:solidFill>
                  <a:latin typeface="Garet 1"/>
                </a:rPr>
                <a:t> 11321059</a:t>
              </a:r>
            </a:p>
          </p:txBody>
        </p:sp>
      </p:grpSp>
      <p:grpSp>
        <p:nvGrpSpPr>
          <p:cNvPr id="37" name="Group 37"/>
          <p:cNvGrpSpPr/>
          <p:nvPr/>
        </p:nvGrpSpPr>
        <p:grpSpPr>
          <a:xfrm>
            <a:off x="6809383" y="6439850"/>
            <a:ext cx="423030" cy="423030"/>
            <a:chOff x="0" y="0"/>
            <a:chExt cx="812800" cy="812800"/>
          </a:xfrm>
        </p:grpSpPr>
        <p:sp>
          <p:nvSpPr>
            <p:cNvPr id="38" name="Freeform 3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39" name="TextBox 39"/>
            <p:cNvSpPr txBox="1"/>
            <p:nvPr/>
          </p:nvSpPr>
          <p:spPr>
            <a:xfrm>
              <a:off x="76200" y="47625"/>
              <a:ext cx="660400" cy="688975"/>
            </a:xfrm>
            <a:prstGeom prst="rect">
              <a:avLst/>
            </a:prstGeom>
          </p:spPr>
          <p:txBody>
            <a:bodyPr lIns="50800" tIns="50800" rIns="50800" bIns="50800" rtlCol="0" anchor="ctr"/>
            <a:lstStyle/>
            <a:p>
              <a:pPr algn="ctr">
                <a:lnSpc>
                  <a:spcPts val="3380"/>
                </a:lnSpc>
              </a:pPr>
              <a:endParaRPr/>
            </a:p>
          </p:txBody>
        </p:sp>
      </p:grpSp>
      <p:grpSp>
        <p:nvGrpSpPr>
          <p:cNvPr id="40" name="Group 40"/>
          <p:cNvGrpSpPr/>
          <p:nvPr/>
        </p:nvGrpSpPr>
        <p:grpSpPr>
          <a:xfrm>
            <a:off x="10912798" y="6470390"/>
            <a:ext cx="423030" cy="423030"/>
            <a:chOff x="0" y="0"/>
            <a:chExt cx="812800" cy="812800"/>
          </a:xfrm>
        </p:grpSpPr>
        <p:sp>
          <p:nvSpPr>
            <p:cNvPr id="41" name="Freeform 4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42" name="TextBox 42"/>
            <p:cNvSpPr txBox="1"/>
            <p:nvPr/>
          </p:nvSpPr>
          <p:spPr>
            <a:xfrm>
              <a:off x="76200" y="47625"/>
              <a:ext cx="660400" cy="688975"/>
            </a:xfrm>
            <a:prstGeom prst="rect">
              <a:avLst/>
            </a:prstGeom>
          </p:spPr>
          <p:txBody>
            <a:bodyPr lIns="50800" tIns="50800" rIns="50800" bIns="50800" rtlCol="0" anchor="ctr"/>
            <a:lstStyle/>
            <a:p>
              <a:pPr algn="ctr">
                <a:lnSpc>
                  <a:spcPts val="3380"/>
                </a:lnSpc>
              </a:pPr>
              <a:endParaRPr/>
            </a:p>
          </p:txBody>
        </p:sp>
      </p:grpSp>
      <p:grpSp>
        <p:nvGrpSpPr>
          <p:cNvPr id="43" name="Group 43"/>
          <p:cNvGrpSpPr/>
          <p:nvPr/>
        </p:nvGrpSpPr>
        <p:grpSpPr>
          <a:xfrm>
            <a:off x="14881833" y="6439850"/>
            <a:ext cx="423030" cy="423030"/>
            <a:chOff x="0" y="0"/>
            <a:chExt cx="812800" cy="812800"/>
          </a:xfrm>
        </p:grpSpPr>
        <p:sp>
          <p:nvSpPr>
            <p:cNvPr id="44" name="Freeform 4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45" name="TextBox 45"/>
            <p:cNvSpPr txBox="1"/>
            <p:nvPr/>
          </p:nvSpPr>
          <p:spPr>
            <a:xfrm>
              <a:off x="76200" y="47625"/>
              <a:ext cx="660400" cy="688975"/>
            </a:xfrm>
            <a:prstGeom prst="rect">
              <a:avLst/>
            </a:prstGeom>
          </p:spPr>
          <p:txBody>
            <a:bodyPr lIns="50800" tIns="50800" rIns="50800" bIns="50800" rtlCol="0" anchor="ctr"/>
            <a:lstStyle/>
            <a:p>
              <a:pPr algn="ctr">
                <a:lnSpc>
                  <a:spcPts val="3380"/>
                </a:lnSpc>
              </a:pPr>
              <a:endParaRPr/>
            </a:p>
          </p:txBody>
        </p:sp>
      </p:grpSp>
      <p:sp>
        <p:nvSpPr>
          <p:cNvPr id="46" name="TextBox 46"/>
          <p:cNvSpPr txBox="1"/>
          <p:nvPr/>
        </p:nvSpPr>
        <p:spPr>
          <a:xfrm>
            <a:off x="2261398" y="8070992"/>
            <a:ext cx="2715320" cy="448310"/>
          </a:xfrm>
          <a:prstGeom prst="rect">
            <a:avLst/>
          </a:prstGeom>
        </p:spPr>
        <p:txBody>
          <a:bodyPr lIns="0" tIns="0" rIns="0" bIns="0" rtlCol="0" anchor="t">
            <a:spAutoFit/>
          </a:bodyPr>
          <a:lstStyle/>
          <a:p>
            <a:pPr algn="ctr">
              <a:lnSpc>
                <a:spcPts val="3640"/>
              </a:lnSpc>
            </a:pPr>
            <a:r>
              <a:rPr lang="en-US" sz="2600">
                <a:solidFill>
                  <a:srgbClr val="000000"/>
                </a:solidFill>
                <a:latin typeface="Open Sans Bold"/>
              </a:rPr>
              <a:t>Project Manager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723334" y="1391563"/>
            <a:ext cx="8254262" cy="7503875"/>
          </a:xfrm>
          <a:custGeom>
            <a:avLst/>
            <a:gdLst/>
            <a:ahLst/>
            <a:cxnLst/>
            <a:rect l="l" t="t" r="r" b="b"/>
            <a:pathLst>
              <a:path w="8254262" h="7503875">
                <a:moveTo>
                  <a:pt x="0" y="0"/>
                </a:moveTo>
                <a:lnTo>
                  <a:pt x="8254262" y="0"/>
                </a:lnTo>
                <a:lnTo>
                  <a:pt x="8254262" y="7503874"/>
                </a:lnTo>
                <a:lnTo>
                  <a:pt x="0" y="7503874"/>
                </a:lnTo>
                <a:lnTo>
                  <a:pt x="0" y="0"/>
                </a:lnTo>
                <a:close/>
              </a:path>
            </a:pathLst>
          </a:custGeom>
          <a:blipFill>
            <a:blip r:embed="rId5"/>
            <a:stretch>
              <a:fillRect/>
            </a:stretch>
          </a:blipFill>
        </p:spPr>
      </p:sp>
      <p:sp>
        <p:nvSpPr>
          <p:cNvPr id="5" name="Freeform 5"/>
          <p:cNvSpPr/>
          <p:nvPr/>
        </p:nvSpPr>
        <p:spPr>
          <a:xfrm>
            <a:off x="2529349" y="1223130"/>
            <a:ext cx="7004511" cy="8909246"/>
          </a:xfrm>
          <a:custGeom>
            <a:avLst/>
            <a:gdLst/>
            <a:ahLst/>
            <a:cxnLst/>
            <a:rect l="l" t="t" r="r" b="b"/>
            <a:pathLst>
              <a:path w="7004511" h="8909246">
                <a:moveTo>
                  <a:pt x="0" y="0"/>
                </a:moveTo>
                <a:lnTo>
                  <a:pt x="7004511" y="0"/>
                </a:lnTo>
                <a:lnTo>
                  <a:pt x="7004511" y="8909246"/>
                </a:lnTo>
                <a:lnTo>
                  <a:pt x="0" y="8909246"/>
                </a:lnTo>
                <a:lnTo>
                  <a:pt x="0" y="0"/>
                </a:lnTo>
                <a:close/>
              </a:path>
            </a:pathLst>
          </a:custGeom>
          <a:blipFill>
            <a:blip r:embed="rId6"/>
            <a:stretch>
              <a:fillRect/>
            </a:stretch>
          </a:blipFill>
        </p:spPr>
      </p:sp>
      <p:sp>
        <p:nvSpPr>
          <p:cNvPr id="6" name="TextBox 6"/>
          <p:cNvSpPr txBox="1"/>
          <p:nvPr/>
        </p:nvSpPr>
        <p:spPr>
          <a:xfrm>
            <a:off x="270014" y="215397"/>
            <a:ext cx="4078160" cy="1119176"/>
          </a:xfrm>
          <a:prstGeom prst="rect">
            <a:avLst/>
          </a:prstGeom>
        </p:spPr>
        <p:txBody>
          <a:bodyPr lIns="0" tIns="0" rIns="0" bIns="0" rtlCol="0" anchor="t">
            <a:spAutoFit/>
          </a:bodyPr>
          <a:lstStyle/>
          <a:p>
            <a:pPr>
              <a:lnSpc>
                <a:spcPts val="4312"/>
              </a:lnSpc>
            </a:pPr>
            <a:r>
              <a:rPr lang="en-US" sz="4312">
                <a:solidFill>
                  <a:srgbClr val="000000"/>
                </a:solidFill>
                <a:latin typeface="Roca One"/>
              </a:rPr>
              <a:t>USE CASE SCENARIO</a:t>
            </a:r>
          </a:p>
        </p:txBody>
      </p:sp>
      <p:sp>
        <p:nvSpPr>
          <p:cNvPr id="7" name="TextBox 7"/>
          <p:cNvSpPr txBox="1"/>
          <p:nvPr/>
        </p:nvSpPr>
        <p:spPr>
          <a:xfrm>
            <a:off x="5231987" y="439388"/>
            <a:ext cx="1072009" cy="537845"/>
          </a:xfrm>
          <a:prstGeom prst="rect">
            <a:avLst/>
          </a:prstGeom>
        </p:spPr>
        <p:txBody>
          <a:bodyPr lIns="0" tIns="0" rIns="0" bIns="0" rtlCol="0" anchor="t">
            <a:spAutoFit/>
          </a:bodyPr>
          <a:lstStyle/>
          <a:p>
            <a:pPr algn="ctr">
              <a:lnSpc>
                <a:spcPts val="4480"/>
              </a:lnSpc>
            </a:pPr>
            <a:r>
              <a:rPr lang="en-US" sz="3200">
                <a:solidFill>
                  <a:srgbClr val="000000"/>
                </a:solidFill>
                <a:latin typeface="Open Sans Light Bold"/>
              </a:rPr>
              <a:t>Filter</a:t>
            </a:r>
          </a:p>
        </p:txBody>
      </p:sp>
      <p:sp>
        <p:nvSpPr>
          <p:cNvPr id="8" name="TextBox 8"/>
          <p:cNvSpPr txBox="1"/>
          <p:nvPr/>
        </p:nvSpPr>
        <p:spPr>
          <a:xfrm>
            <a:off x="12943906" y="685285"/>
            <a:ext cx="2747250" cy="537845"/>
          </a:xfrm>
          <a:prstGeom prst="rect">
            <a:avLst/>
          </a:prstGeom>
        </p:spPr>
        <p:txBody>
          <a:bodyPr wrap="square" lIns="0" tIns="0" rIns="0" bIns="0" rtlCol="0" anchor="t">
            <a:spAutoFit/>
          </a:bodyPr>
          <a:lstStyle/>
          <a:p>
            <a:pPr algn="ctr">
              <a:lnSpc>
                <a:spcPts val="4480"/>
              </a:lnSpc>
            </a:pPr>
            <a:r>
              <a:rPr lang="en-US" sz="3200">
                <a:solidFill>
                  <a:srgbClr val="000000"/>
                </a:solidFill>
                <a:latin typeface="Open Sans Light Bold"/>
              </a:rPr>
              <a:t>Add Store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26530" y="3397895"/>
            <a:ext cx="8262968" cy="6344161"/>
          </a:xfrm>
          <a:custGeom>
            <a:avLst/>
            <a:gdLst/>
            <a:ahLst/>
            <a:cxnLst/>
            <a:rect l="l" t="t" r="r" b="b"/>
            <a:pathLst>
              <a:path w="8262968" h="6344161">
                <a:moveTo>
                  <a:pt x="0" y="0"/>
                </a:moveTo>
                <a:lnTo>
                  <a:pt x="8262968" y="0"/>
                </a:lnTo>
                <a:lnTo>
                  <a:pt x="8262968" y="6344162"/>
                </a:lnTo>
                <a:lnTo>
                  <a:pt x="0" y="6344162"/>
                </a:lnTo>
                <a:lnTo>
                  <a:pt x="0" y="0"/>
                </a:lnTo>
                <a:close/>
              </a:path>
            </a:pathLst>
          </a:custGeom>
          <a:blipFill>
            <a:blip r:embed="rId5"/>
            <a:stretch>
              <a:fillRect/>
            </a:stretch>
          </a:blipFill>
        </p:spPr>
      </p:sp>
      <p:sp>
        <p:nvSpPr>
          <p:cNvPr id="5" name="Freeform 5"/>
          <p:cNvSpPr/>
          <p:nvPr/>
        </p:nvSpPr>
        <p:spPr>
          <a:xfrm>
            <a:off x="10107862" y="3291807"/>
            <a:ext cx="8010887" cy="6549782"/>
          </a:xfrm>
          <a:custGeom>
            <a:avLst/>
            <a:gdLst/>
            <a:ahLst/>
            <a:cxnLst/>
            <a:rect l="l" t="t" r="r" b="b"/>
            <a:pathLst>
              <a:path w="8010887" h="6549782">
                <a:moveTo>
                  <a:pt x="0" y="0"/>
                </a:moveTo>
                <a:lnTo>
                  <a:pt x="8010887" y="0"/>
                </a:lnTo>
                <a:lnTo>
                  <a:pt x="8010887" y="6549782"/>
                </a:lnTo>
                <a:lnTo>
                  <a:pt x="0" y="6549782"/>
                </a:lnTo>
                <a:lnTo>
                  <a:pt x="0" y="0"/>
                </a:lnTo>
                <a:close/>
              </a:path>
            </a:pathLst>
          </a:custGeom>
          <a:blipFill>
            <a:blip r:embed="rId6"/>
            <a:stretch>
              <a:fillRect/>
            </a:stretch>
          </a:blipFill>
        </p:spPr>
      </p:sp>
      <p:sp>
        <p:nvSpPr>
          <p:cNvPr id="6" name="TextBox 6"/>
          <p:cNvSpPr txBox="1"/>
          <p:nvPr/>
        </p:nvSpPr>
        <p:spPr>
          <a:xfrm>
            <a:off x="676549" y="756560"/>
            <a:ext cx="4078160" cy="1371514"/>
          </a:xfrm>
          <a:prstGeom prst="rect">
            <a:avLst/>
          </a:prstGeom>
        </p:spPr>
        <p:txBody>
          <a:bodyPr lIns="0" tIns="0" rIns="0" bIns="0" rtlCol="0" anchor="t">
            <a:spAutoFit/>
          </a:bodyPr>
          <a:lstStyle/>
          <a:p>
            <a:pPr>
              <a:lnSpc>
                <a:spcPts val="5312"/>
              </a:lnSpc>
            </a:pPr>
            <a:r>
              <a:rPr lang="en-US" sz="5312">
                <a:solidFill>
                  <a:srgbClr val="000000"/>
                </a:solidFill>
                <a:latin typeface="Roca One"/>
              </a:rPr>
              <a:t>USE CASE SCENARIO</a:t>
            </a:r>
          </a:p>
        </p:txBody>
      </p:sp>
      <p:sp>
        <p:nvSpPr>
          <p:cNvPr id="7" name="TextBox 7"/>
          <p:cNvSpPr txBox="1"/>
          <p:nvPr/>
        </p:nvSpPr>
        <p:spPr>
          <a:xfrm>
            <a:off x="4608354" y="2422942"/>
            <a:ext cx="2213223" cy="613410"/>
          </a:xfrm>
          <a:prstGeom prst="rect">
            <a:avLst/>
          </a:prstGeom>
        </p:spPr>
        <p:txBody>
          <a:bodyPr lIns="0" tIns="0" rIns="0" bIns="0" rtlCol="0" anchor="t">
            <a:spAutoFit/>
          </a:bodyPr>
          <a:lstStyle/>
          <a:p>
            <a:pPr algn="ctr">
              <a:lnSpc>
                <a:spcPts val="5040"/>
              </a:lnSpc>
            </a:pPr>
            <a:r>
              <a:rPr lang="en-US" sz="3600">
                <a:solidFill>
                  <a:srgbClr val="000000"/>
                </a:solidFill>
                <a:latin typeface="Open Sans Light Bold"/>
              </a:rPr>
              <a:t>Edit Store</a:t>
            </a:r>
          </a:p>
        </p:txBody>
      </p:sp>
      <p:sp>
        <p:nvSpPr>
          <p:cNvPr id="8" name="TextBox 8"/>
          <p:cNvSpPr txBox="1"/>
          <p:nvPr/>
        </p:nvSpPr>
        <p:spPr>
          <a:xfrm>
            <a:off x="12490856" y="2422942"/>
            <a:ext cx="3244900" cy="613410"/>
          </a:xfrm>
          <a:prstGeom prst="rect">
            <a:avLst/>
          </a:prstGeom>
        </p:spPr>
        <p:txBody>
          <a:bodyPr lIns="0" tIns="0" rIns="0" bIns="0" rtlCol="0" anchor="t">
            <a:spAutoFit/>
          </a:bodyPr>
          <a:lstStyle/>
          <a:p>
            <a:pPr algn="ctr">
              <a:lnSpc>
                <a:spcPts val="5040"/>
              </a:lnSpc>
            </a:pPr>
            <a:r>
              <a:rPr lang="en-US" sz="3600">
                <a:solidFill>
                  <a:srgbClr val="000000"/>
                </a:solidFill>
                <a:latin typeface="Open Sans Light Bold"/>
              </a:rPr>
              <a:t>Deleting Store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44631" y="2542720"/>
            <a:ext cx="8324039" cy="7401045"/>
          </a:xfrm>
          <a:custGeom>
            <a:avLst/>
            <a:gdLst/>
            <a:ahLst/>
            <a:cxnLst/>
            <a:rect l="l" t="t" r="r" b="b"/>
            <a:pathLst>
              <a:path w="8324039" h="7401045">
                <a:moveTo>
                  <a:pt x="0" y="0"/>
                </a:moveTo>
                <a:lnTo>
                  <a:pt x="8324040" y="0"/>
                </a:lnTo>
                <a:lnTo>
                  <a:pt x="8324040" y="7401045"/>
                </a:lnTo>
                <a:lnTo>
                  <a:pt x="0" y="7401045"/>
                </a:lnTo>
                <a:lnTo>
                  <a:pt x="0" y="0"/>
                </a:lnTo>
                <a:close/>
              </a:path>
            </a:pathLst>
          </a:custGeom>
          <a:blipFill>
            <a:blip r:embed="rId5"/>
            <a:stretch>
              <a:fillRect/>
            </a:stretch>
          </a:blipFill>
        </p:spPr>
      </p:sp>
      <p:sp>
        <p:nvSpPr>
          <p:cNvPr id="5" name="Freeform 5"/>
          <p:cNvSpPr/>
          <p:nvPr/>
        </p:nvSpPr>
        <p:spPr>
          <a:xfrm>
            <a:off x="10172690" y="2366596"/>
            <a:ext cx="7086610" cy="7753295"/>
          </a:xfrm>
          <a:custGeom>
            <a:avLst/>
            <a:gdLst/>
            <a:ahLst/>
            <a:cxnLst/>
            <a:rect l="l" t="t" r="r" b="b"/>
            <a:pathLst>
              <a:path w="7086610" h="7753295">
                <a:moveTo>
                  <a:pt x="0" y="0"/>
                </a:moveTo>
                <a:lnTo>
                  <a:pt x="7086610" y="0"/>
                </a:lnTo>
                <a:lnTo>
                  <a:pt x="7086610" y="7753294"/>
                </a:lnTo>
                <a:lnTo>
                  <a:pt x="0" y="7753294"/>
                </a:lnTo>
                <a:lnTo>
                  <a:pt x="0" y="0"/>
                </a:lnTo>
                <a:close/>
              </a:path>
            </a:pathLst>
          </a:custGeom>
          <a:blipFill>
            <a:blip r:embed="rId6"/>
            <a:stretch>
              <a:fillRect/>
            </a:stretch>
          </a:blipFill>
        </p:spPr>
      </p:sp>
      <p:sp>
        <p:nvSpPr>
          <p:cNvPr id="6" name="TextBox 6"/>
          <p:cNvSpPr txBox="1"/>
          <p:nvPr/>
        </p:nvSpPr>
        <p:spPr>
          <a:xfrm>
            <a:off x="411417" y="538327"/>
            <a:ext cx="4078160" cy="1056946"/>
          </a:xfrm>
          <a:prstGeom prst="rect">
            <a:avLst/>
          </a:prstGeom>
        </p:spPr>
        <p:txBody>
          <a:bodyPr lIns="0" tIns="0" rIns="0" bIns="0" rtlCol="0" anchor="t">
            <a:spAutoFit/>
          </a:bodyPr>
          <a:lstStyle/>
          <a:p>
            <a:pPr>
              <a:lnSpc>
                <a:spcPts val="4112"/>
              </a:lnSpc>
            </a:pPr>
            <a:r>
              <a:rPr lang="en-US" sz="4112">
                <a:solidFill>
                  <a:srgbClr val="000000"/>
                </a:solidFill>
                <a:latin typeface="Roca One"/>
              </a:rPr>
              <a:t>USE CASE SCENARIO</a:t>
            </a:r>
          </a:p>
        </p:txBody>
      </p:sp>
      <p:sp>
        <p:nvSpPr>
          <p:cNvPr id="7" name="TextBox 7"/>
          <p:cNvSpPr txBox="1"/>
          <p:nvPr/>
        </p:nvSpPr>
        <p:spPr>
          <a:xfrm>
            <a:off x="4264841" y="1728954"/>
            <a:ext cx="3512344" cy="613410"/>
          </a:xfrm>
          <a:prstGeom prst="rect">
            <a:avLst/>
          </a:prstGeom>
        </p:spPr>
        <p:txBody>
          <a:bodyPr lIns="0" tIns="0" rIns="0" bIns="0" rtlCol="0" anchor="t">
            <a:spAutoFit/>
          </a:bodyPr>
          <a:lstStyle/>
          <a:p>
            <a:pPr algn="ctr">
              <a:lnSpc>
                <a:spcPts val="5040"/>
              </a:lnSpc>
            </a:pPr>
            <a:r>
              <a:rPr lang="en-US" sz="3600">
                <a:solidFill>
                  <a:srgbClr val="000000"/>
                </a:solidFill>
                <a:latin typeface="Open Sans Light Bold"/>
              </a:rPr>
              <a:t>Adding Product</a:t>
            </a:r>
          </a:p>
        </p:txBody>
      </p:sp>
      <p:sp>
        <p:nvSpPr>
          <p:cNvPr id="8" name="TextBox 8"/>
          <p:cNvSpPr txBox="1"/>
          <p:nvPr/>
        </p:nvSpPr>
        <p:spPr>
          <a:xfrm>
            <a:off x="12314332" y="1753186"/>
            <a:ext cx="2803327" cy="613410"/>
          </a:xfrm>
          <a:prstGeom prst="rect">
            <a:avLst/>
          </a:prstGeom>
        </p:spPr>
        <p:txBody>
          <a:bodyPr lIns="0" tIns="0" rIns="0" bIns="0" rtlCol="0" anchor="t">
            <a:spAutoFit/>
          </a:bodyPr>
          <a:lstStyle/>
          <a:p>
            <a:pPr algn="ctr">
              <a:lnSpc>
                <a:spcPts val="5040"/>
              </a:lnSpc>
            </a:pPr>
            <a:r>
              <a:rPr lang="en-US" sz="3600">
                <a:solidFill>
                  <a:srgbClr val="000000"/>
                </a:solidFill>
                <a:latin typeface="Open Sans Light Bold"/>
              </a:rPr>
              <a:t>Edit Product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77079" y="2795339"/>
            <a:ext cx="8037197" cy="6652934"/>
          </a:xfrm>
          <a:custGeom>
            <a:avLst/>
            <a:gdLst/>
            <a:ahLst/>
            <a:cxnLst/>
            <a:rect l="l" t="t" r="r" b="b"/>
            <a:pathLst>
              <a:path w="8037197" h="6652934">
                <a:moveTo>
                  <a:pt x="0" y="0"/>
                </a:moveTo>
                <a:lnTo>
                  <a:pt x="8037196" y="0"/>
                </a:lnTo>
                <a:lnTo>
                  <a:pt x="8037196" y="6652935"/>
                </a:lnTo>
                <a:lnTo>
                  <a:pt x="0" y="6652935"/>
                </a:lnTo>
                <a:lnTo>
                  <a:pt x="0" y="0"/>
                </a:lnTo>
                <a:close/>
              </a:path>
            </a:pathLst>
          </a:custGeom>
          <a:blipFill>
            <a:blip r:embed="rId5"/>
            <a:stretch>
              <a:fillRect/>
            </a:stretch>
          </a:blipFill>
        </p:spPr>
      </p:sp>
      <p:sp>
        <p:nvSpPr>
          <p:cNvPr id="5" name="Freeform 5"/>
          <p:cNvSpPr/>
          <p:nvPr/>
        </p:nvSpPr>
        <p:spPr>
          <a:xfrm>
            <a:off x="9789467" y="2605366"/>
            <a:ext cx="7118930" cy="7436503"/>
          </a:xfrm>
          <a:custGeom>
            <a:avLst/>
            <a:gdLst/>
            <a:ahLst/>
            <a:cxnLst/>
            <a:rect l="l" t="t" r="r" b="b"/>
            <a:pathLst>
              <a:path w="7118930" h="7436503">
                <a:moveTo>
                  <a:pt x="0" y="0"/>
                </a:moveTo>
                <a:lnTo>
                  <a:pt x="7118930" y="0"/>
                </a:lnTo>
                <a:lnTo>
                  <a:pt x="7118930" y="7436502"/>
                </a:lnTo>
                <a:lnTo>
                  <a:pt x="0" y="7436502"/>
                </a:lnTo>
                <a:lnTo>
                  <a:pt x="0" y="0"/>
                </a:lnTo>
                <a:close/>
              </a:path>
            </a:pathLst>
          </a:custGeom>
          <a:blipFill>
            <a:blip r:embed="rId6"/>
            <a:stretch>
              <a:fillRect/>
            </a:stretch>
          </a:blipFill>
        </p:spPr>
      </p:sp>
      <p:sp>
        <p:nvSpPr>
          <p:cNvPr id="6" name="TextBox 6"/>
          <p:cNvSpPr txBox="1"/>
          <p:nvPr/>
        </p:nvSpPr>
        <p:spPr>
          <a:xfrm>
            <a:off x="499794" y="485622"/>
            <a:ext cx="4078160" cy="1171881"/>
          </a:xfrm>
          <a:prstGeom prst="rect">
            <a:avLst/>
          </a:prstGeom>
        </p:spPr>
        <p:txBody>
          <a:bodyPr lIns="0" tIns="0" rIns="0" bIns="0" rtlCol="0" anchor="t">
            <a:spAutoFit/>
          </a:bodyPr>
          <a:lstStyle/>
          <a:p>
            <a:pPr>
              <a:lnSpc>
                <a:spcPts val="4512"/>
              </a:lnSpc>
            </a:pPr>
            <a:r>
              <a:rPr lang="en-US" sz="4512">
                <a:solidFill>
                  <a:srgbClr val="000000"/>
                </a:solidFill>
                <a:latin typeface="Roca One"/>
              </a:rPr>
              <a:t>USE CASE SCENARIO</a:t>
            </a:r>
          </a:p>
        </p:txBody>
      </p:sp>
      <p:sp>
        <p:nvSpPr>
          <p:cNvPr id="7" name="TextBox 7"/>
          <p:cNvSpPr txBox="1"/>
          <p:nvPr/>
        </p:nvSpPr>
        <p:spPr>
          <a:xfrm>
            <a:off x="3585433" y="1886379"/>
            <a:ext cx="3834854" cy="613410"/>
          </a:xfrm>
          <a:prstGeom prst="rect">
            <a:avLst/>
          </a:prstGeom>
        </p:spPr>
        <p:txBody>
          <a:bodyPr lIns="0" tIns="0" rIns="0" bIns="0" rtlCol="0" anchor="t">
            <a:spAutoFit/>
          </a:bodyPr>
          <a:lstStyle/>
          <a:p>
            <a:pPr algn="ctr">
              <a:lnSpc>
                <a:spcPts val="5040"/>
              </a:lnSpc>
            </a:pPr>
            <a:r>
              <a:rPr lang="en-US" sz="3600">
                <a:solidFill>
                  <a:srgbClr val="000000"/>
                </a:solidFill>
                <a:latin typeface="Open Sans Light Bold"/>
              </a:rPr>
              <a:t>Deleting Product</a:t>
            </a:r>
          </a:p>
        </p:txBody>
      </p:sp>
      <p:sp>
        <p:nvSpPr>
          <p:cNvPr id="8" name="TextBox 8"/>
          <p:cNvSpPr txBox="1"/>
          <p:nvPr/>
        </p:nvSpPr>
        <p:spPr>
          <a:xfrm>
            <a:off x="11192964" y="1886379"/>
            <a:ext cx="3277046" cy="613410"/>
          </a:xfrm>
          <a:prstGeom prst="rect">
            <a:avLst/>
          </a:prstGeom>
        </p:spPr>
        <p:txBody>
          <a:bodyPr lIns="0" tIns="0" rIns="0" bIns="0" rtlCol="0" anchor="t">
            <a:spAutoFit/>
          </a:bodyPr>
          <a:lstStyle/>
          <a:p>
            <a:pPr algn="ctr">
              <a:lnSpc>
                <a:spcPts val="5040"/>
              </a:lnSpc>
            </a:pPr>
            <a:r>
              <a:rPr lang="en-US" sz="3600">
                <a:solidFill>
                  <a:srgbClr val="000000"/>
                </a:solidFill>
                <a:latin typeface="Open Sans Light Bold"/>
              </a:rPr>
              <a:t>Adding Orders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72448" y="1947823"/>
            <a:ext cx="6788527" cy="8229600"/>
          </a:xfrm>
          <a:custGeom>
            <a:avLst/>
            <a:gdLst/>
            <a:ahLst/>
            <a:cxnLst/>
            <a:rect l="l" t="t" r="r" b="b"/>
            <a:pathLst>
              <a:path w="6788527" h="8229600">
                <a:moveTo>
                  <a:pt x="0" y="0"/>
                </a:moveTo>
                <a:lnTo>
                  <a:pt x="6788527" y="0"/>
                </a:lnTo>
                <a:lnTo>
                  <a:pt x="6788527" y="8229600"/>
                </a:lnTo>
                <a:lnTo>
                  <a:pt x="0" y="8229600"/>
                </a:lnTo>
                <a:lnTo>
                  <a:pt x="0" y="0"/>
                </a:lnTo>
                <a:close/>
              </a:path>
            </a:pathLst>
          </a:custGeom>
          <a:blipFill>
            <a:blip r:embed="rId5"/>
            <a:stretch>
              <a:fillRect/>
            </a:stretch>
          </a:blipFill>
        </p:spPr>
      </p:sp>
      <p:sp>
        <p:nvSpPr>
          <p:cNvPr id="5" name="Freeform 5"/>
          <p:cNvSpPr/>
          <p:nvPr/>
        </p:nvSpPr>
        <p:spPr>
          <a:xfrm>
            <a:off x="10500303" y="1947823"/>
            <a:ext cx="7100333" cy="8076958"/>
          </a:xfrm>
          <a:custGeom>
            <a:avLst/>
            <a:gdLst/>
            <a:ahLst/>
            <a:cxnLst/>
            <a:rect l="l" t="t" r="r" b="b"/>
            <a:pathLst>
              <a:path w="7100333" h="8076958">
                <a:moveTo>
                  <a:pt x="0" y="0"/>
                </a:moveTo>
                <a:lnTo>
                  <a:pt x="7100332" y="0"/>
                </a:lnTo>
                <a:lnTo>
                  <a:pt x="7100332" y="8076958"/>
                </a:lnTo>
                <a:lnTo>
                  <a:pt x="0" y="8076958"/>
                </a:lnTo>
                <a:lnTo>
                  <a:pt x="0" y="0"/>
                </a:lnTo>
                <a:close/>
              </a:path>
            </a:pathLst>
          </a:custGeom>
          <a:blipFill>
            <a:blip r:embed="rId6"/>
            <a:stretch>
              <a:fillRect/>
            </a:stretch>
          </a:blipFill>
        </p:spPr>
      </p:sp>
      <p:sp>
        <p:nvSpPr>
          <p:cNvPr id="6" name="TextBox 6"/>
          <p:cNvSpPr txBox="1"/>
          <p:nvPr/>
        </p:nvSpPr>
        <p:spPr>
          <a:xfrm>
            <a:off x="433368" y="484352"/>
            <a:ext cx="4078160" cy="1183946"/>
          </a:xfrm>
          <a:prstGeom prst="rect">
            <a:avLst/>
          </a:prstGeom>
        </p:spPr>
        <p:txBody>
          <a:bodyPr lIns="0" tIns="0" rIns="0" bIns="0" rtlCol="0" anchor="t">
            <a:spAutoFit/>
          </a:bodyPr>
          <a:lstStyle/>
          <a:p>
            <a:pPr>
              <a:lnSpc>
                <a:spcPts val="4612"/>
              </a:lnSpc>
            </a:pPr>
            <a:r>
              <a:rPr lang="en-US" sz="4612">
                <a:solidFill>
                  <a:srgbClr val="000000"/>
                </a:solidFill>
                <a:latin typeface="Roca One"/>
              </a:rPr>
              <a:t>USE CASE SCENARIO</a:t>
            </a:r>
          </a:p>
        </p:txBody>
      </p:sp>
      <p:sp>
        <p:nvSpPr>
          <p:cNvPr id="7" name="TextBox 7"/>
          <p:cNvSpPr txBox="1"/>
          <p:nvPr/>
        </p:nvSpPr>
        <p:spPr>
          <a:xfrm>
            <a:off x="4734638" y="1328255"/>
            <a:ext cx="2568029" cy="613410"/>
          </a:xfrm>
          <a:prstGeom prst="rect">
            <a:avLst/>
          </a:prstGeom>
        </p:spPr>
        <p:txBody>
          <a:bodyPr lIns="0" tIns="0" rIns="0" bIns="0" rtlCol="0" anchor="t">
            <a:spAutoFit/>
          </a:bodyPr>
          <a:lstStyle/>
          <a:p>
            <a:pPr algn="ctr">
              <a:lnSpc>
                <a:spcPts val="5040"/>
              </a:lnSpc>
            </a:pPr>
            <a:r>
              <a:rPr lang="en-US" sz="3600">
                <a:solidFill>
                  <a:srgbClr val="000000"/>
                </a:solidFill>
                <a:latin typeface="Open Sans Light Bold"/>
              </a:rPr>
              <a:t>Edit Orders</a:t>
            </a:r>
          </a:p>
        </p:txBody>
      </p:sp>
      <p:sp>
        <p:nvSpPr>
          <p:cNvPr id="8" name="TextBox 8"/>
          <p:cNvSpPr txBox="1"/>
          <p:nvPr/>
        </p:nvSpPr>
        <p:spPr>
          <a:xfrm>
            <a:off x="11952948" y="1328255"/>
            <a:ext cx="4887252" cy="600036"/>
          </a:xfrm>
          <a:prstGeom prst="rect">
            <a:avLst/>
          </a:prstGeom>
        </p:spPr>
        <p:txBody>
          <a:bodyPr wrap="square" lIns="0" tIns="0" rIns="0" bIns="0" rtlCol="0" anchor="t">
            <a:spAutoFit/>
          </a:bodyPr>
          <a:lstStyle/>
          <a:p>
            <a:pPr algn="ctr">
              <a:lnSpc>
                <a:spcPts val="5040"/>
              </a:lnSpc>
            </a:pPr>
            <a:r>
              <a:rPr lang="en-US" sz="3600">
                <a:solidFill>
                  <a:srgbClr val="000000"/>
                </a:solidFill>
                <a:latin typeface="Open Sans Light Bold"/>
              </a:rPr>
              <a:t>Order verification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58481" y="1868563"/>
            <a:ext cx="7290962" cy="7955009"/>
          </a:xfrm>
          <a:custGeom>
            <a:avLst/>
            <a:gdLst/>
            <a:ahLst/>
            <a:cxnLst/>
            <a:rect l="l" t="t" r="r" b="b"/>
            <a:pathLst>
              <a:path w="7290962" h="7955009">
                <a:moveTo>
                  <a:pt x="0" y="0"/>
                </a:moveTo>
                <a:lnTo>
                  <a:pt x="7290962" y="0"/>
                </a:lnTo>
                <a:lnTo>
                  <a:pt x="7290962" y="7955008"/>
                </a:lnTo>
                <a:lnTo>
                  <a:pt x="0" y="7955008"/>
                </a:lnTo>
                <a:lnTo>
                  <a:pt x="0" y="0"/>
                </a:lnTo>
                <a:close/>
              </a:path>
            </a:pathLst>
          </a:custGeom>
          <a:blipFill>
            <a:blip r:embed="rId5"/>
            <a:stretch>
              <a:fillRect/>
            </a:stretch>
          </a:blipFill>
        </p:spPr>
      </p:sp>
      <p:sp>
        <p:nvSpPr>
          <p:cNvPr id="5" name="Freeform 5"/>
          <p:cNvSpPr/>
          <p:nvPr/>
        </p:nvSpPr>
        <p:spPr>
          <a:xfrm>
            <a:off x="9426724" y="1801808"/>
            <a:ext cx="8111060" cy="8021764"/>
          </a:xfrm>
          <a:custGeom>
            <a:avLst/>
            <a:gdLst/>
            <a:ahLst/>
            <a:cxnLst/>
            <a:rect l="l" t="t" r="r" b="b"/>
            <a:pathLst>
              <a:path w="8111060" h="8021764">
                <a:moveTo>
                  <a:pt x="0" y="0"/>
                </a:moveTo>
                <a:lnTo>
                  <a:pt x="8111059" y="0"/>
                </a:lnTo>
                <a:lnTo>
                  <a:pt x="8111059" y="8021763"/>
                </a:lnTo>
                <a:lnTo>
                  <a:pt x="0" y="8021763"/>
                </a:lnTo>
                <a:lnTo>
                  <a:pt x="0" y="0"/>
                </a:lnTo>
                <a:close/>
              </a:path>
            </a:pathLst>
          </a:custGeom>
          <a:blipFill>
            <a:blip r:embed="rId6"/>
            <a:stretch>
              <a:fillRect/>
            </a:stretch>
          </a:blipFill>
        </p:spPr>
      </p:sp>
      <p:sp>
        <p:nvSpPr>
          <p:cNvPr id="6" name="TextBox 6"/>
          <p:cNvSpPr txBox="1"/>
          <p:nvPr/>
        </p:nvSpPr>
        <p:spPr>
          <a:xfrm>
            <a:off x="291965" y="261347"/>
            <a:ext cx="4078160" cy="1044881"/>
          </a:xfrm>
          <a:prstGeom prst="rect">
            <a:avLst/>
          </a:prstGeom>
        </p:spPr>
        <p:txBody>
          <a:bodyPr lIns="0" tIns="0" rIns="0" bIns="0" rtlCol="0" anchor="t">
            <a:spAutoFit/>
          </a:bodyPr>
          <a:lstStyle/>
          <a:p>
            <a:pPr>
              <a:lnSpc>
                <a:spcPts val="4012"/>
              </a:lnSpc>
            </a:pPr>
            <a:r>
              <a:rPr lang="en-US" sz="4012">
                <a:solidFill>
                  <a:srgbClr val="000000"/>
                </a:solidFill>
                <a:latin typeface="Roca One"/>
              </a:rPr>
              <a:t>USE CASE SCENARIO</a:t>
            </a:r>
          </a:p>
        </p:txBody>
      </p:sp>
      <p:sp>
        <p:nvSpPr>
          <p:cNvPr id="7" name="TextBox 7"/>
          <p:cNvSpPr txBox="1"/>
          <p:nvPr/>
        </p:nvSpPr>
        <p:spPr>
          <a:xfrm>
            <a:off x="3434440" y="1181100"/>
            <a:ext cx="3728360" cy="613410"/>
          </a:xfrm>
          <a:prstGeom prst="rect">
            <a:avLst/>
          </a:prstGeom>
        </p:spPr>
        <p:txBody>
          <a:bodyPr wrap="square" lIns="0" tIns="0" rIns="0" bIns="0" rtlCol="0" anchor="t">
            <a:spAutoFit/>
          </a:bodyPr>
          <a:lstStyle/>
          <a:p>
            <a:pPr algn="ctr">
              <a:lnSpc>
                <a:spcPts val="5040"/>
              </a:lnSpc>
            </a:pPr>
            <a:r>
              <a:rPr lang="en-US" sz="3600">
                <a:solidFill>
                  <a:srgbClr val="000000"/>
                </a:solidFill>
                <a:latin typeface="Open Sans Light Bold"/>
              </a:rPr>
              <a:t>Provide review</a:t>
            </a:r>
          </a:p>
        </p:txBody>
      </p:sp>
      <p:sp>
        <p:nvSpPr>
          <p:cNvPr id="8" name="TextBox 8"/>
          <p:cNvSpPr txBox="1"/>
          <p:nvPr/>
        </p:nvSpPr>
        <p:spPr>
          <a:xfrm>
            <a:off x="11308747" y="1188398"/>
            <a:ext cx="4848374" cy="613410"/>
          </a:xfrm>
          <a:prstGeom prst="rect">
            <a:avLst/>
          </a:prstGeom>
        </p:spPr>
        <p:txBody>
          <a:bodyPr lIns="0" tIns="0" rIns="0" bIns="0" rtlCol="0" anchor="t">
            <a:spAutoFit/>
          </a:bodyPr>
          <a:lstStyle/>
          <a:p>
            <a:pPr algn="ctr">
              <a:lnSpc>
                <a:spcPts val="5040"/>
              </a:lnSpc>
            </a:pPr>
            <a:r>
              <a:rPr lang="en-US" sz="3600">
                <a:solidFill>
                  <a:srgbClr val="000000"/>
                </a:solidFill>
                <a:latin typeface="Open Sans Light Bold"/>
              </a:rPr>
              <a:t>View order recapture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963478" y="1668298"/>
            <a:ext cx="7287551" cy="8493212"/>
          </a:xfrm>
          <a:custGeom>
            <a:avLst/>
            <a:gdLst/>
            <a:ahLst/>
            <a:cxnLst/>
            <a:rect l="l" t="t" r="r" b="b"/>
            <a:pathLst>
              <a:path w="7287551" h="8493212">
                <a:moveTo>
                  <a:pt x="0" y="0"/>
                </a:moveTo>
                <a:lnTo>
                  <a:pt x="7287551" y="0"/>
                </a:lnTo>
                <a:lnTo>
                  <a:pt x="7287551" y="8493212"/>
                </a:lnTo>
                <a:lnTo>
                  <a:pt x="0" y="8493212"/>
                </a:lnTo>
                <a:lnTo>
                  <a:pt x="0" y="0"/>
                </a:lnTo>
                <a:close/>
              </a:path>
            </a:pathLst>
          </a:custGeom>
          <a:blipFill>
            <a:blip r:embed="rId5"/>
            <a:stretch>
              <a:fillRect/>
            </a:stretch>
          </a:blipFill>
        </p:spPr>
      </p:sp>
      <p:sp>
        <p:nvSpPr>
          <p:cNvPr id="5" name="Freeform 5"/>
          <p:cNvSpPr/>
          <p:nvPr/>
        </p:nvSpPr>
        <p:spPr>
          <a:xfrm>
            <a:off x="9584783" y="1812937"/>
            <a:ext cx="8652449" cy="8348574"/>
          </a:xfrm>
          <a:custGeom>
            <a:avLst/>
            <a:gdLst/>
            <a:ahLst/>
            <a:cxnLst/>
            <a:rect l="l" t="t" r="r" b="b"/>
            <a:pathLst>
              <a:path w="8652449" h="8348574">
                <a:moveTo>
                  <a:pt x="0" y="0"/>
                </a:moveTo>
                <a:lnTo>
                  <a:pt x="8652449" y="0"/>
                </a:lnTo>
                <a:lnTo>
                  <a:pt x="8652449" y="8348573"/>
                </a:lnTo>
                <a:lnTo>
                  <a:pt x="0" y="8348573"/>
                </a:lnTo>
                <a:lnTo>
                  <a:pt x="0" y="0"/>
                </a:lnTo>
                <a:close/>
              </a:path>
            </a:pathLst>
          </a:custGeom>
          <a:blipFill>
            <a:blip r:embed="rId6"/>
            <a:stretch>
              <a:fillRect/>
            </a:stretch>
          </a:blipFill>
        </p:spPr>
      </p:sp>
      <p:sp>
        <p:nvSpPr>
          <p:cNvPr id="6" name="TextBox 6"/>
          <p:cNvSpPr txBox="1"/>
          <p:nvPr/>
        </p:nvSpPr>
        <p:spPr>
          <a:xfrm>
            <a:off x="433368" y="465302"/>
            <a:ext cx="4078160" cy="1056946"/>
          </a:xfrm>
          <a:prstGeom prst="rect">
            <a:avLst/>
          </a:prstGeom>
        </p:spPr>
        <p:txBody>
          <a:bodyPr lIns="0" tIns="0" rIns="0" bIns="0" rtlCol="0" anchor="t">
            <a:spAutoFit/>
          </a:bodyPr>
          <a:lstStyle/>
          <a:p>
            <a:pPr>
              <a:lnSpc>
                <a:spcPts val="4112"/>
              </a:lnSpc>
            </a:pPr>
            <a:r>
              <a:rPr lang="en-US" sz="4112">
                <a:solidFill>
                  <a:srgbClr val="000000"/>
                </a:solidFill>
                <a:latin typeface="Roca One"/>
              </a:rPr>
              <a:t>USE CASE SCENARIO</a:t>
            </a:r>
          </a:p>
        </p:txBody>
      </p:sp>
      <p:sp>
        <p:nvSpPr>
          <p:cNvPr id="7" name="TextBox 7"/>
          <p:cNvSpPr txBox="1"/>
          <p:nvPr/>
        </p:nvSpPr>
        <p:spPr>
          <a:xfrm>
            <a:off x="3204016" y="1130453"/>
            <a:ext cx="5254184" cy="537845"/>
          </a:xfrm>
          <a:prstGeom prst="rect">
            <a:avLst/>
          </a:prstGeom>
        </p:spPr>
        <p:txBody>
          <a:bodyPr wrap="square" lIns="0" tIns="0" rIns="0" bIns="0" rtlCol="0" anchor="t">
            <a:spAutoFit/>
          </a:bodyPr>
          <a:lstStyle/>
          <a:p>
            <a:pPr algn="ctr">
              <a:lnSpc>
                <a:spcPts val="4480"/>
              </a:lnSpc>
            </a:pPr>
            <a:r>
              <a:rPr lang="en-US" sz="3200">
                <a:solidFill>
                  <a:srgbClr val="000000"/>
                </a:solidFill>
                <a:latin typeface="Open Sans Light Bold"/>
              </a:rPr>
              <a:t>View sales recapitulation</a:t>
            </a:r>
          </a:p>
        </p:txBody>
      </p:sp>
      <p:sp>
        <p:nvSpPr>
          <p:cNvPr id="8" name="TextBox 8"/>
          <p:cNvSpPr txBox="1"/>
          <p:nvPr/>
        </p:nvSpPr>
        <p:spPr>
          <a:xfrm>
            <a:off x="12058544" y="1130453"/>
            <a:ext cx="4095856" cy="537845"/>
          </a:xfrm>
          <a:prstGeom prst="rect">
            <a:avLst/>
          </a:prstGeom>
        </p:spPr>
        <p:txBody>
          <a:bodyPr wrap="square" lIns="0" tIns="0" rIns="0" bIns="0" rtlCol="0" anchor="t">
            <a:spAutoFit/>
          </a:bodyPr>
          <a:lstStyle/>
          <a:p>
            <a:pPr algn="ctr">
              <a:lnSpc>
                <a:spcPts val="4480"/>
              </a:lnSpc>
            </a:pPr>
            <a:r>
              <a:rPr lang="en-US" sz="3200">
                <a:solidFill>
                  <a:srgbClr val="000000"/>
                </a:solidFill>
                <a:latin typeface="Open Sans Light Bold"/>
              </a:rPr>
              <a:t>Deactivate store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373220" y="2388176"/>
            <a:ext cx="11573868" cy="7300440"/>
          </a:xfrm>
          <a:custGeom>
            <a:avLst/>
            <a:gdLst/>
            <a:ahLst/>
            <a:cxnLst/>
            <a:rect l="l" t="t" r="r" b="b"/>
            <a:pathLst>
              <a:path w="11573868" h="7300440">
                <a:moveTo>
                  <a:pt x="0" y="0"/>
                </a:moveTo>
                <a:lnTo>
                  <a:pt x="11573868" y="0"/>
                </a:lnTo>
                <a:lnTo>
                  <a:pt x="11573868" y="7300440"/>
                </a:lnTo>
                <a:lnTo>
                  <a:pt x="0" y="7300440"/>
                </a:lnTo>
                <a:lnTo>
                  <a:pt x="0" y="0"/>
                </a:lnTo>
                <a:close/>
              </a:path>
            </a:pathLst>
          </a:custGeom>
          <a:blipFill>
            <a:blip r:embed="rId5"/>
            <a:stretch>
              <a:fillRect/>
            </a:stretch>
          </a:blipFill>
        </p:spPr>
      </p:sp>
      <p:sp>
        <p:nvSpPr>
          <p:cNvPr id="5" name="TextBox 5"/>
          <p:cNvSpPr txBox="1"/>
          <p:nvPr/>
        </p:nvSpPr>
        <p:spPr>
          <a:xfrm>
            <a:off x="676549" y="756560"/>
            <a:ext cx="4078160" cy="1371514"/>
          </a:xfrm>
          <a:prstGeom prst="rect">
            <a:avLst/>
          </a:prstGeom>
        </p:spPr>
        <p:txBody>
          <a:bodyPr lIns="0" tIns="0" rIns="0" bIns="0" rtlCol="0" anchor="t">
            <a:spAutoFit/>
          </a:bodyPr>
          <a:lstStyle/>
          <a:p>
            <a:pPr>
              <a:lnSpc>
                <a:spcPts val="5312"/>
              </a:lnSpc>
            </a:pPr>
            <a:r>
              <a:rPr lang="en-US" sz="5312">
                <a:solidFill>
                  <a:srgbClr val="000000"/>
                </a:solidFill>
                <a:latin typeface="Roca One"/>
              </a:rPr>
              <a:t>SEQUENCE</a:t>
            </a:r>
          </a:p>
          <a:p>
            <a:pPr>
              <a:lnSpc>
                <a:spcPts val="5312"/>
              </a:lnSpc>
            </a:pPr>
            <a:r>
              <a:rPr lang="en-US" sz="5312">
                <a:solidFill>
                  <a:srgbClr val="000000"/>
                </a:solidFill>
                <a:latin typeface="Roca One"/>
              </a:rPr>
              <a:t>DIAGRAM</a:t>
            </a:r>
          </a:p>
        </p:txBody>
      </p:sp>
      <p:sp>
        <p:nvSpPr>
          <p:cNvPr id="6" name="TextBox 6"/>
          <p:cNvSpPr txBox="1"/>
          <p:nvPr/>
        </p:nvSpPr>
        <p:spPr>
          <a:xfrm>
            <a:off x="9144000" y="1514664"/>
            <a:ext cx="2057400" cy="600036"/>
          </a:xfrm>
          <a:prstGeom prst="rect">
            <a:avLst/>
          </a:prstGeom>
        </p:spPr>
        <p:txBody>
          <a:bodyPr wrap="square" lIns="0" tIns="0" rIns="0" bIns="0" rtlCol="0" anchor="t">
            <a:spAutoFit/>
          </a:bodyPr>
          <a:lstStyle/>
          <a:p>
            <a:pPr algn="ctr">
              <a:lnSpc>
                <a:spcPts val="5040"/>
              </a:lnSpc>
            </a:pPr>
            <a:r>
              <a:rPr lang="en-US" sz="3600">
                <a:solidFill>
                  <a:srgbClr val="000000"/>
                </a:solidFill>
                <a:latin typeface="Open Sans Light Bold"/>
              </a:rPr>
              <a:t>Login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373220" y="2267335"/>
            <a:ext cx="11439532" cy="7349490"/>
          </a:xfrm>
          <a:custGeom>
            <a:avLst/>
            <a:gdLst/>
            <a:ahLst/>
            <a:cxnLst/>
            <a:rect l="l" t="t" r="r" b="b"/>
            <a:pathLst>
              <a:path w="11439532" h="7349490">
                <a:moveTo>
                  <a:pt x="0" y="0"/>
                </a:moveTo>
                <a:lnTo>
                  <a:pt x="11439532" y="0"/>
                </a:lnTo>
                <a:lnTo>
                  <a:pt x="11439532" y="7349490"/>
                </a:lnTo>
                <a:lnTo>
                  <a:pt x="0" y="7349490"/>
                </a:lnTo>
                <a:lnTo>
                  <a:pt x="0" y="0"/>
                </a:lnTo>
                <a:close/>
              </a:path>
            </a:pathLst>
          </a:custGeom>
          <a:blipFill>
            <a:blip r:embed="rId5"/>
            <a:stretch>
              <a:fillRect/>
            </a:stretch>
          </a:blipFill>
        </p:spPr>
      </p:sp>
      <p:sp>
        <p:nvSpPr>
          <p:cNvPr id="5" name="TextBox 5"/>
          <p:cNvSpPr txBox="1"/>
          <p:nvPr/>
        </p:nvSpPr>
        <p:spPr>
          <a:xfrm>
            <a:off x="676549" y="756560"/>
            <a:ext cx="4078160" cy="1371514"/>
          </a:xfrm>
          <a:prstGeom prst="rect">
            <a:avLst/>
          </a:prstGeom>
        </p:spPr>
        <p:txBody>
          <a:bodyPr lIns="0" tIns="0" rIns="0" bIns="0" rtlCol="0" anchor="t">
            <a:spAutoFit/>
          </a:bodyPr>
          <a:lstStyle/>
          <a:p>
            <a:pPr>
              <a:lnSpc>
                <a:spcPts val="5312"/>
              </a:lnSpc>
            </a:pPr>
            <a:r>
              <a:rPr lang="en-US" sz="5312">
                <a:solidFill>
                  <a:srgbClr val="000000"/>
                </a:solidFill>
                <a:latin typeface="Roca One"/>
              </a:rPr>
              <a:t>SEQUENCE</a:t>
            </a:r>
          </a:p>
          <a:p>
            <a:pPr>
              <a:lnSpc>
                <a:spcPts val="5312"/>
              </a:lnSpc>
            </a:pPr>
            <a:r>
              <a:rPr lang="en-US" sz="5312">
                <a:solidFill>
                  <a:srgbClr val="000000"/>
                </a:solidFill>
                <a:latin typeface="Roca One"/>
              </a:rPr>
              <a:t>DIAGRAM</a:t>
            </a:r>
          </a:p>
        </p:txBody>
      </p:sp>
      <p:sp>
        <p:nvSpPr>
          <p:cNvPr id="6" name="TextBox 6"/>
          <p:cNvSpPr txBox="1"/>
          <p:nvPr/>
        </p:nvSpPr>
        <p:spPr>
          <a:xfrm>
            <a:off x="8898131" y="1514664"/>
            <a:ext cx="2800796" cy="613410"/>
          </a:xfrm>
          <a:prstGeom prst="rect">
            <a:avLst/>
          </a:prstGeom>
        </p:spPr>
        <p:txBody>
          <a:bodyPr lIns="0" tIns="0" rIns="0" bIns="0" rtlCol="0" anchor="t">
            <a:spAutoFit/>
          </a:bodyPr>
          <a:lstStyle/>
          <a:p>
            <a:pPr algn="ctr">
              <a:lnSpc>
                <a:spcPts val="5040"/>
              </a:lnSpc>
            </a:pPr>
            <a:r>
              <a:rPr lang="en-US" sz="3600">
                <a:solidFill>
                  <a:srgbClr val="000000"/>
                </a:solidFill>
                <a:latin typeface="Open Sans Light Bold"/>
              </a:rPr>
              <a:t>Registration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202187" y="2453869"/>
            <a:ext cx="11094181" cy="6804431"/>
          </a:xfrm>
          <a:custGeom>
            <a:avLst/>
            <a:gdLst/>
            <a:ahLst/>
            <a:cxnLst/>
            <a:rect l="l" t="t" r="r" b="b"/>
            <a:pathLst>
              <a:path w="11094181" h="6804431">
                <a:moveTo>
                  <a:pt x="0" y="0"/>
                </a:moveTo>
                <a:lnTo>
                  <a:pt x="11094181" y="0"/>
                </a:lnTo>
                <a:lnTo>
                  <a:pt x="11094181" y="6804431"/>
                </a:lnTo>
                <a:lnTo>
                  <a:pt x="0" y="6804431"/>
                </a:lnTo>
                <a:lnTo>
                  <a:pt x="0" y="0"/>
                </a:lnTo>
                <a:close/>
              </a:path>
            </a:pathLst>
          </a:custGeom>
          <a:blipFill>
            <a:blip r:embed="rId5"/>
            <a:stretch>
              <a:fillRect/>
            </a:stretch>
          </a:blipFill>
        </p:spPr>
      </p:sp>
      <p:sp>
        <p:nvSpPr>
          <p:cNvPr id="5" name="TextBox 5"/>
          <p:cNvSpPr txBox="1"/>
          <p:nvPr/>
        </p:nvSpPr>
        <p:spPr>
          <a:xfrm>
            <a:off x="676549" y="756560"/>
            <a:ext cx="4078160" cy="1371514"/>
          </a:xfrm>
          <a:prstGeom prst="rect">
            <a:avLst/>
          </a:prstGeom>
        </p:spPr>
        <p:txBody>
          <a:bodyPr lIns="0" tIns="0" rIns="0" bIns="0" rtlCol="0" anchor="t">
            <a:spAutoFit/>
          </a:bodyPr>
          <a:lstStyle/>
          <a:p>
            <a:pPr>
              <a:lnSpc>
                <a:spcPts val="5312"/>
              </a:lnSpc>
            </a:pPr>
            <a:r>
              <a:rPr lang="en-US" sz="5312">
                <a:solidFill>
                  <a:srgbClr val="000000"/>
                </a:solidFill>
                <a:latin typeface="Roca One"/>
              </a:rPr>
              <a:t>SEQUENCE</a:t>
            </a:r>
          </a:p>
          <a:p>
            <a:pPr>
              <a:lnSpc>
                <a:spcPts val="5312"/>
              </a:lnSpc>
            </a:pPr>
            <a:r>
              <a:rPr lang="en-US" sz="5312">
                <a:solidFill>
                  <a:srgbClr val="000000"/>
                </a:solidFill>
                <a:latin typeface="Roca One"/>
              </a:rPr>
              <a:t>DIAGRAM</a:t>
            </a:r>
          </a:p>
        </p:txBody>
      </p:sp>
      <p:sp>
        <p:nvSpPr>
          <p:cNvPr id="6" name="TextBox 6"/>
          <p:cNvSpPr txBox="1"/>
          <p:nvPr/>
        </p:nvSpPr>
        <p:spPr>
          <a:xfrm>
            <a:off x="9144000" y="1788031"/>
            <a:ext cx="1581745" cy="613410"/>
          </a:xfrm>
          <a:prstGeom prst="rect">
            <a:avLst/>
          </a:prstGeom>
        </p:spPr>
        <p:txBody>
          <a:bodyPr lIns="0" tIns="0" rIns="0" bIns="0" rtlCol="0" anchor="t">
            <a:spAutoFit/>
          </a:bodyPr>
          <a:lstStyle/>
          <a:p>
            <a:pPr algn="ctr">
              <a:lnSpc>
                <a:spcPts val="5040"/>
              </a:lnSpc>
            </a:pPr>
            <a:r>
              <a:rPr lang="en-US" sz="3600">
                <a:solidFill>
                  <a:srgbClr val="000000"/>
                </a:solidFill>
                <a:latin typeface="Open Sans Light Bold"/>
              </a:rPr>
              <a:t>Logout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770807">
            <a:off x="-1120965" y="5639278"/>
            <a:ext cx="2069676" cy="4345777"/>
          </a:xfrm>
          <a:custGeom>
            <a:avLst/>
            <a:gdLst/>
            <a:ahLst/>
            <a:cxnLst/>
            <a:rect l="l" t="t" r="r" b="b"/>
            <a:pathLst>
              <a:path w="2069676" h="4345777">
                <a:moveTo>
                  <a:pt x="0" y="0"/>
                </a:moveTo>
                <a:lnTo>
                  <a:pt x="2069676" y="0"/>
                </a:lnTo>
                <a:lnTo>
                  <a:pt x="2069676" y="4345777"/>
                </a:lnTo>
                <a:lnTo>
                  <a:pt x="0" y="4345777"/>
                </a:lnTo>
                <a:lnTo>
                  <a:pt x="0" y="0"/>
                </a:lnTo>
                <a:close/>
              </a:path>
            </a:pathLst>
          </a:custGeom>
          <a:blipFill>
            <a:blip r:embed="rId2"/>
            <a:stretch>
              <a:fillRect/>
            </a:stretch>
          </a:blipFill>
        </p:spPr>
      </p:sp>
      <p:sp>
        <p:nvSpPr>
          <p:cNvPr id="3" name="Freeform 3"/>
          <p:cNvSpPr/>
          <p:nvPr/>
        </p:nvSpPr>
        <p:spPr>
          <a:xfrm rot="2069549">
            <a:off x="14190666" y="-2011178"/>
            <a:ext cx="5715027" cy="4900636"/>
          </a:xfrm>
          <a:custGeom>
            <a:avLst/>
            <a:gdLst/>
            <a:ahLst/>
            <a:cxnLst/>
            <a:rect l="l" t="t" r="r" b="b"/>
            <a:pathLst>
              <a:path w="5715027" h="4900636">
                <a:moveTo>
                  <a:pt x="0" y="0"/>
                </a:moveTo>
                <a:lnTo>
                  <a:pt x="5715028" y="0"/>
                </a:lnTo>
                <a:lnTo>
                  <a:pt x="5715028" y="4900636"/>
                </a:lnTo>
                <a:lnTo>
                  <a:pt x="0" y="4900636"/>
                </a:lnTo>
                <a:lnTo>
                  <a:pt x="0" y="0"/>
                </a:lnTo>
                <a:close/>
              </a:path>
            </a:pathLst>
          </a:custGeom>
          <a:blipFill>
            <a:blip r:embed="rId3">
              <a:alphaModFix amt="30000"/>
            </a:blip>
            <a:stretch>
              <a:fillRect/>
            </a:stretch>
          </a:blipFill>
        </p:spPr>
      </p:sp>
      <p:sp>
        <p:nvSpPr>
          <p:cNvPr id="4" name="Freeform 4"/>
          <p:cNvSpPr/>
          <p:nvPr/>
        </p:nvSpPr>
        <p:spPr>
          <a:xfrm flipH="1">
            <a:off x="15284867" y="-2173448"/>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4"/>
            <a:stretch>
              <a:fillRect/>
            </a:stretch>
          </a:blipFill>
        </p:spPr>
      </p:sp>
      <p:grpSp>
        <p:nvGrpSpPr>
          <p:cNvPr id="5" name="Group 5"/>
          <p:cNvGrpSpPr/>
          <p:nvPr/>
        </p:nvGrpSpPr>
        <p:grpSpPr>
          <a:xfrm>
            <a:off x="1686493" y="2380120"/>
            <a:ext cx="301438" cy="301438"/>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3380"/>
                </a:lnSpc>
              </a:pPr>
              <a:endParaRPr/>
            </a:p>
          </p:txBody>
        </p:sp>
      </p:grpSp>
      <p:grpSp>
        <p:nvGrpSpPr>
          <p:cNvPr id="8" name="Group 8"/>
          <p:cNvGrpSpPr/>
          <p:nvPr/>
        </p:nvGrpSpPr>
        <p:grpSpPr>
          <a:xfrm>
            <a:off x="1686493" y="3054988"/>
            <a:ext cx="301438" cy="301438"/>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3380"/>
                </a:lnSpc>
              </a:pPr>
              <a:endParaRPr/>
            </a:p>
          </p:txBody>
        </p:sp>
      </p:grpSp>
      <p:grpSp>
        <p:nvGrpSpPr>
          <p:cNvPr id="11" name="Group 11"/>
          <p:cNvGrpSpPr/>
          <p:nvPr/>
        </p:nvGrpSpPr>
        <p:grpSpPr>
          <a:xfrm>
            <a:off x="1686493" y="3727901"/>
            <a:ext cx="301438" cy="301438"/>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3380"/>
                </a:lnSpc>
              </a:pPr>
              <a:endParaRPr/>
            </a:p>
          </p:txBody>
        </p:sp>
      </p:grpSp>
      <p:grpSp>
        <p:nvGrpSpPr>
          <p:cNvPr id="14" name="Group 14"/>
          <p:cNvGrpSpPr/>
          <p:nvPr/>
        </p:nvGrpSpPr>
        <p:grpSpPr>
          <a:xfrm>
            <a:off x="1686493" y="4400813"/>
            <a:ext cx="301438" cy="301438"/>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3380"/>
                </a:lnSpc>
              </a:pPr>
              <a:endParaRPr/>
            </a:p>
          </p:txBody>
        </p:sp>
      </p:grpSp>
      <p:grpSp>
        <p:nvGrpSpPr>
          <p:cNvPr id="17" name="Group 17"/>
          <p:cNvGrpSpPr/>
          <p:nvPr/>
        </p:nvGrpSpPr>
        <p:grpSpPr>
          <a:xfrm>
            <a:off x="1686493" y="5073726"/>
            <a:ext cx="301438" cy="301438"/>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3380"/>
                </a:lnSpc>
              </a:pPr>
              <a:endParaRPr/>
            </a:p>
          </p:txBody>
        </p:sp>
      </p:grpSp>
      <p:grpSp>
        <p:nvGrpSpPr>
          <p:cNvPr id="20" name="Group 20"/>
          <p:cNvGrpSpPr/>
          <p:nvPr/>
        </p:nvGrpSpPr>
        <p:grpSpPr>
          <a:xfrm>
            <a:off x="1686493" y="5746638"/>
            <a:ext cx="301438" cy="301438"/>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3380"/>
                </a:lnSpc>
              </a:pPr>
              <a:endParaRPr/>
            </a:p>
          </p:txBody>
        </p:sp>
      </p:grpSp>
      <p:grpSp>
        <p:nvGrpSpPr>
          <p:cNvPr id="23" name="Group 23"/>
          <p:cNvGrpSpPr/>
          <p:nvPr/>
        </p:nvGrpSpPr>
        <p:grpSpPr>
          <a:xfrm>
            <a:off x="1686493" y="6419551"/>
            <a:ext cx="301438" cy="301438"/>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3380"/>
                </a:lnSpc>
              </a:pPr>
              <a:endParaRPr/>
            </a:p>
          </p:txBody>
        </p:sp>
      </p:grpSp>
      <p:grpSp>
        <p:nvGrpSpPr>
          <p:cNvPr id="26" name="Group 26"/>
          <p:cNvGrpSpPr/>
          <p:nvPr/>
        </p:nvGrpSpPr>
        <p:grpSpPr>
          <a:xfrm>
            <a:off x="1686493" y="7092464"/>
            <a:ext cx="301438" cy="301438"/>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28" name="TextBox 28"/>
            <p:cNvSpPr txBox="1"/>
            <p:nvPr/>
          </p:nvSpPr>
          <p:spPr>
            <a:xfrm>
              <a:off x="76200" y="47625"/>
              <a:ext cx="660400" cy="688975"/>
            </a:xfrm>
            <a:prstGeom prst="rect">
              <a:avLst/>
            </a:prstGeom>
          </p:spPr>
          <p:txBody>
            <a:bodyPr lIns="50800" tIns="50800" rIns="50800" bIns="50800" rtlCol="0" anchor="ctr"/>
            <a:lstStyle/>
            <a:p>
              <a:pPr algn="ctr">
                <a:lnSpc>
                  <a:spcPts val="3380"/>
                </a:lnSpc>
              </a:pPr>
              <a:endParaRPr/>
            </a:p>
          </p:txBody>
        </p:sp>
      </p:grpSp>
      <p:grpSp>
        <p:nvGrpSpPr>
          <p:cNvPr id="29" name="Group 29"/>
          <p:cNvGrpSpPr/>
          <p:nvPr/>
        </p:nvGrpSpPr>
        <p:grpSpPr>
          <a:xfrm>
            <a:off x="1686493" y="7765376"/>
            <a:ext cx="301438" cy="301438"/>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31" name="TextBox 31"/>
            <p:cNvSpPr txBox="1"/>
            <p:nvPr/>
          </p:nvSpPr>
          <p:spPr>
            <a:xfrm>
              <a:off x="76200" y="47625"/>
              <a:ext cx="660400" cy="688975"/>
            </a:xfrm>
            <a:prstGeom prst="rect">
              <a:avLst/>
            </a:prstGeom>
          </p:spPr>
          <p:txBody>
            <a:bodyPr lIns="50800" tIns="50800" rIns="50800" bIns="50800" rtlCol="0" anchor="ctr"/>
            <a:lstStyle/>
            <a:p>
              <a:pPr algn="ctr">
                <a:lnSpc>
                  <a:spcPts val="3380"/>
                </a:lnSpc>
              </a:pPr>
              <a:endParaRPr/>
            </a:p>
          </p:txBody>
        </p:sp>
      </p:grpSp>
      <p:grpSp>
        <p:nvGrpSpPr>
          <p:cNvPr id="32" name="Group 32"/>
          <p:cNvGrpSpPr>
            <a:grpSpLocks noChangeAspect="1"/>
          </p:cNvGrpSpPr>
          <p:nvPr/>
        </p:nvGrpSpPr>
        <p:grpSpPr>
          <a:xfrm>
            <a:off x="12332238" y="1783274"/>
            <a:ext cx="4064552" cy="6390170"/>
            <a:chOff x="0" y="0"/>
            <a:chExt cx="5671566" cy="8916670"/>
          </a:xfrm>
        </p:grpSpPr>
        <p:sp>
          <p:nvSpPr>
            <p:cNvPr id="33" name="Freeform 33"/>
            <p:cNvSpPr/>
            <p:nvPr/>
          </p:nvSpPr>
          <p:spPr>
            <a:xfrm>
              <a:off x="155575" y="155575"/>
              <a:ext cx="5360416" cy="8605520"/>
            </a:xfrm>
            <a:custGeom>
              <a:avLst/>
              <a:gdLst/>
              <a:ahLst/>
              <a:cxnLst/>
              <a:rect l="l" t="t" r="r" b="b"/>
              <a:pathLst>
                <a:path w="5360416" h="8605520">
                  <a:moveTo>
                    <a:pt x="0" y="8605520"/>
                  </a:moveTo>
                  <a:lnTo>
                    <a:pt x="0" y="2626995"/>
                  </a:lnTo>
                  <a:cubicBezTo>
                    <a:pt x="13970" y="1525270"/>
                    <a:pt x="732790" y="529336"/>
                    <a:pt x="1788668" y="148971"/>
                  </a:cubicBezTo>
                  <a:cubicBezTo>
                    <a:pt x="1793240" y="147701"/>
                    <a:pt x="1800860" y="145542"/>
                    <a:pt x="1809877" y="141859"/>
                  </a:cubicBezTo>
                  <a:cubicBezTo>
                    <a:pt x="2089658" y="47879"/>
                    <a:pt x="2382393" y="0"/>
                    <a:pt x="2678684" y="0"/>
                  </a:cubicBezTo>
                  <a:lnTo>
                    <a:pt x="2681732" y="0"/>
                  </a:lnTo>
                  <a:cubicBezTo>
                    <a:pt x="2978150" y="0"/>
                    <a:pt x="3270758" y="47879"/>
                    <a:pt x="3550539" y="141859"/>
                  </a:cubicBezTo>
                  <a:cubicBezTo>
                    <a:pt x="3559556" y="145542"/>
                    <a:pt x="3567176" y="147701"/>
                    <a:pt x="3571748" y="148971"/>
                  </a:cubicBezTo>
                  <a:cubicBezTo>
                    <a:pt x="4627626" y="529209"/>
                    <a:pt x="5346319" y="1525143"/>
                    <a:pt x="5360416" y="2626995"/>
                  </a:cubicBezTo>
                  <a:lnTo>
                    <a:pt x="5360416" y="8605520"/>
                  </a:lnTo>
                  <a:lnTo>
                    <a:pt x="0" y="8605520"/>
                  </a:lnTo>
                  <a:close/>
                </a:path>
              </a:pathLst>
            </a:custGeom>
            <a:blipFill>
              <a:blip r:embed="rId5"/>
              <a:stretch>
                <a:fillRect l="-3479" r="-3479"/>
              </a:stretch>
            </a:blipFill>
          </p:spPr>
        </p:sp>
        <p:sp>
          <p:nvSpPr>
            <p:cNvPr id="34" name="Freeform 34"/>
            <p:cNvSpPr/>
            <p:nvPr/>
          </p:nvSpPr>
          <p:spPr>
            <a:xfrm>
              <a:off x="6350" y="6350"/>
              <a:ext cx="5658866" cy="8903970"/>
            </a:xfrm>
            <a:custGeom>
              <a:avLst/>
              <a:gdLst/>
              <a:ahLst/>
              <a:cxnLst/>
              <a:rect l="l" t="t" r="r" b="b"/>
              <a:pathLst>
                <a:path w="5658866" h="8903970">
                  <a:moveTo>
                    <a:pt x="5658866" y="8903970"/>
                  </a:moveTo>
                  <a:lnTo>
                    <a:pt x="0" y="8903970"/>
                  </a:lnTo>
                  <a:lnTo>
                    <a:pt x="0" y="2774442"/>
                  </a:lnTo>
                  <a:cubicBezTo>
                    <a:pt x="14732" y="1610487"/>
                    <a:pt x="773176" y="559054"/>
                    <a:pt x="1887220" y="157734"/>
                  </a:cubicBezTo>
                  <a:lnTo>
                    <a:pt x="1898396" y="154178"/>
                  </a:lnTo>
                  <a:cubicBezTo>
                    <a:pt x="1899920" y="153797"/>
                    <a:pt x="1901571" y="153289"/>
                    <a:pt x="1903222" y="152654"/>
                  </a:cubicBezTo>
                  <a:lnTo>
                    <a:pt x="1911477" y="149606"/>
                  </a:lnTo>
                  <a:cubicBezTo>
                    <a:pt x="2207006" y="50292"/>
                    <a:pt x="2515362" y="0"/>
                    <a:pt x="2827909" y="0"/>
                  </a:cubicBezTo>
                  <a:lnTo>
                    <a:pt x="2830957" y="0"/>
                  </a:lnTo>
                  <a:cubicBezTo>
                    <a:pt x="3143504" y="0"/>
                    <a:pt x="3451860" y="50292"/>
                    <a:pt x="3747389" y="149733"/>
                  </a:cubicBezTo>
                  <a:lnTo>
                    <a:pt x="3755517" y="152781"/>
                  </a:lnTo>
                  <a:cubicBezTo>
                    <a:pt x="3757168" y="153416"/>
                    <a:pt x="3758946" y="153924"/>
                    <a:pt x="3760089" y="154305"/>
                  </a:cubicBezTo>
                  <a:lnTo>
                    <a:pt x="3771519" y="157861"/>
                  </a:lnTo>
                  <a:cubicBezTo>
                    <a:pt x="4885563" y="559181"/>
                    <a:pt x="5644007" y="1610614"/>
                    <a:pt x="5658739" y="2774315"/>
                  </a:cubicBezTo>
                  <a:lnTo>
                    <a:pt x="5658866" y="8903970"/>
                  </a:lnTo>
                  <a:close/>
                  <a:moveTo>
                    <a:pt x="19050" y="8884920"/>
                  </a:moveTo>
                  <a:lnTo>
                    <a:pt x="5639816" y="8884920"/>
                  </a:lnTo>
                  <a:lnTo>
                    <a:pt x="5639816" y="2774442"/>
                  </a:lnTo>
                  <a:cubicBezTo>
                    <a:pt x="5625211" y="1618742"/>
                    <a:pt x="4871720" y="574293"/>
                    <a:pt x="3765169" y="175768"/>
                  </a:cubicBezTo>
                  <a:lnTo>
                    <a:pt x="3755390" y="172720"/>
                  </a:lnTo>
                  <a:cubicBezTo>
                    <a:pt x="3753358" y="172085"/>
                    <a:pt x="3750818" y="171450"/>
                    <a:pt x="3748405" y="170434"/>
                  </a:cubicBezTo>
                  <a:lnTo>
                    <a:pt x="3741293" y="167767"/>
                  </a:lnTo>
                  <a:cubicBezTo>
                    <a:pt x="3447669" y="69088"/>
                    <a:pt x="3141472" y="19050"/>
                    <a:pt x="2830957" y="19050"/>
                  </a:cubicBezTo>
                  <a:lnTo>
                    <a:pt x="2827909" y="19050"/>
                  </a:lnTo>
                  <a:cubicBezTo>
                    <a:pt x="2517394" y="19050"/>
                    <a:pt x="2211197" y="69088"/>
                    <a:pt x="1917573" y="167767"/>
                  </a:cubicBezTo>
                  <a:lnTo>
                    <a:pt x="1910461" y="170434"/>
                  </a:lnTo>
                  <a:cubicBezTo>
                    <a:pt x="1908048" y="171450"/>
                    <a:pt x="1905635" y="172085"/>
                    <a:pt x="1903857" y="172593"/>
                  </a:cubicBezTo>
                  <a:lnTo>
                    <a:pt x="1893697" y="175768"/>
                  </a:lnTo>
                  <a:cubicBezTo>
                    <a:pt x="787146" y="574294"/>
                    <a:pt x="33782" y="1618742"/>
                    <a:pt x="19050" y="2774569"/>
                  </a:cubicBezTo>
                  <a:lnTo>
                    <a:pt x="19050" y="8884920"/>
                  </a:lnTo>
                  <a:close/>
                  <a:moveTo>
                    <a:pt x="5519166" y="8764270"/>
                  </a:moveTo>
                  <a:lnTo>
                    <a:pt x="139700" y="8764270"/>
                  </a:lnTo>
                  <a:lnTo>
                    <a:pt x="139700" y="2776220"/>
                  </a:lnTo>
                  <a:cubicBezTo>
                    <a:pt x="153670" y="1670304"/>
                    <a:pt x="875030" y="670941"/>
                    <a:pt x="1934591" y="289306"/>
                  </a:cubicBezTo>
                  <a:cubicBezTo>
                    <a:pt x="1940433" y="287655"/>
                    <a:pt x="1947291" y="285623"/>
                    <a:pt x="1955546" y="282321"/>
                  </a:cubicBezTo>
                  <a:cubicBezTo>
                    <a:pt x="2237232" y="187706"/>
                    <a:pt x="2530602" y="139700"/>
                    <a:pt x="2827909" y="139700"/>
                  </a:cubicBezTo>
                  <a:lnTo>
                    <a:pt x="2830957" y="139700"/>
                  </a:lnTo>
                  <a:cubicBezTo>
                    <a:pt x="3128391" y="139700"/>
                    <a:pt x="3421761" y="187579"/>
                    <a:pt x="3702812" y="282067"/>
                  </a:cubicBezTo>
                  <a:cubicBezTo>
                    <a:pt x="3711448" y="285496"/>
                    <a:pt x="3718433" y="287528"/>
                    <a:pt x="3723513" y="288925"/>
                  </a:cubicBezTo>
                  <a:cubicBezTo>
                    <a:pt x="4783836" y="670814"/>
                    <a:pt x="5505069" y="1670177"/>
                    <a:pt x="5519166" y="2775966"/>
                  </a:cubicBezTo>
                  <a:lnTo>
                    <a:pt x="5519166" y="8764270"/>
                  </a:lnTo>
                  <a:close/>
                  <a:moveTo>
                    <a:pt x="158750" y="8745220"/>
                  </a:moveTo>
                  <a:lnTo>
                    <a:pt x="5500116" y="8745220"/>
                  </a:lnTo>
                  <a:lnTo>
                    <a:pt x="5500116" y="2776220"/>
                  </a:lnTo>
                  <a:cubicBezTo>
                    <a:pt x="5486146" y="1678432"/>
                    <a:pt x="4769866" y="686181"/>
                    <a:pt x="3717798" y="307213"/>
                  </a:cubicBezTo>
                  <a:cubicBezTo>
                    <a:pt x="3712972" y="305943"/>
                    <a:pt x="3705352" y="303657"/>
                    <a:pt x="3696208" y="299974"/>
                  </a:cubicBezTo>
                  <a:cubicBezTo>
                    <a:pt x="3417570" y="206375"/>
                    <a:pt x="3126359" y="158750"/>
                    <a:pt x="2830957" y="158750"/>
                  </a:cubicBezTo>
                  <a:lnTo>
                    <a:pt x="2827909" y="158750"/>
                  </a:lnTo>
                  <a:cubicBezTo>
                    <a:pt x="2532634" y="158750"/>
                    <a:pt x="2241296" y="206375"/>
                    <a:pt x="1962023" y="300101"/>
                  </a:cubicBezTo>
                  <a:cubicBezTo>
                    <a:pt x="1953514" y="303530"/>
                    <a:pt x="1945894" y="305816"/>
                    <a:pt x="1940306" y="307340"/>
                  </a:cubicBezTo>
                  <a:cubicBezTo>
                    <a:pt x="889000" y="686054"/>
                    <a:pt x="172720" y="1678432"/>
                    <a:pt x="158750" y="2776347"/>
                  </a:cubicBezTo>
                  <a:lnTo>
                    <a:pt x="158750" y="8745220"/>
                  </a:lnTo>
                  <a:close/>
                </a:path>
              </a:pathLst>
            </a:custGeom>
            <a:solidFill>
              <a:srgbClr val="545454"/>
            </a:solidFill>
          </p:spPr>
        </p:sp>
      </p:grpSp>
      <p:sp>
        <p:nvSpPr>
          <p:cNvPr id="35" name="TextBox 35"/>
          <p:cNvSpPr txBox="1"/>
          <p:nvPr/>
        </p:nvSpPr>
        <p:spPr>
          <a:xfrm>
            <a:off x="2360885" y="1455746"/>
            <a:ext cx="9293313" cy="6717699"/>
          </a:xfrm>
          <a:prstGeom prst="rect">
            <a:avLst/>
          </a:prstGeom>
        </p:spPr>
        <p:txBody>
          <a:bodyPr lIns="0" tIns="0" rIns="0" bIns="0" rtlCol="0" anchor="t">
            <a:spAutoFit/>
          </a:bodyPr>
          <a:lstStyle/>
          <a:p>
            <a:pPr algn="just">
              <a:lnSpc>
                <a:spcPts val="5339"/>
              </a:lnSpc>
            </a:pPr>
            <a:endParaRPr/>
          </a:p>
          <a:p>
            <a:pPr algn="just">
              <a:lnSpc>
                <a:spcPts val="5339"/>
              </a:lnSpc>
            </a:pPr>
            <a:r>
              <a:rPr lang="en-US" sz="3216">
                <a:solidFill>
                  <a:srgbClr val="0B1320"/>
                </a:solidFill>
                <a:latin typeface="Garet 2"/>
              </a:rPr>
              <a:t>Website Development Goals</a:t>
            </a:r>
          </a:p>
          <a:p>
            <a:pPr algn="just">
              <a:lnSpc>
                <a:spcPts val="5339"/>
              </a:lnSpc>
            </a:pPr>
            <a:r>
              <a:rPr lang="en-US" sz="3216">
                <a:solidFill>
                  <a:srgbClr val="0B1320"/>
                </a:solidFill>
                <a:latin typeface="Garet 2"/>
              </a:rPr>
              <a:t>Current System</a:t>
            </a:r>
          </a:p>
          <a:p>
            <a:pPr algn="just">
              <a:lnSpc>
                <a:spcPts val="5339"/>
              </a:lnSpc>
            </a:pPr>
            <a:r>
              <a:rPr lang="en-US" sz="3216">
                <a:solidFill>
                  <a:srgbClr val="0B1320"/>
                </a:solidFill>
                <a:latin typeface="Garet 2"/>
              </a:rPr>
              <a:t>Target System</a:t>
            </a:r>
          </a:p>
          <a:p>
            <a:pPr algn="just">
              <a:lnSpc>
                <a:spcPts val="5339"/>
              </a:lnSpc>
            </a:pPr>
            <a:r>
              <a:rPr lang="en-US" sz="3216">
                <a:solidFill>
                  <a:srgbClr val="0B1320"/>
                </a:solidFill>
                <a:latin typeface="Garet 2"/>
              </a:rPr>
              <a:t>Main Function</a:t>
            </a:r>
          </a:p>
          <a:p>
            <a:pPr algn="just">
              <a:lnSpc>
                <a:spcPts val="5339"/>
              </a:lnSpc>
            </a:pPr>
            <a:r>
              <a:rPr lang="en-US" sz="3216">
                <a:solidFill>
                  <a:srgbClr val="0B1320"/>
                </a:solidFill>
                <a:latin typeface="Garet 2"/>
              </a:rPr>
              <a:t>Usecase diagram, BPMN &amp; usecase scenario</a:t>
            </a:r>
          </a:p>
          <a:p>
            <a:pPr algn="just">
              <a:lnSpc>
                <a:spcPts val="5339"/>
              </a:lnSpc>
            </a:pPr>
            <a:r>
              <a:rPr lang="en-US" sz="3216">
                <a:solidFill>
                  <a:srgbClr val="0B1320"/>
                </a:solidFill>
                <a:latin typeface="Garet 2"/>
              </a:rPr>
              <a:t>ER-Diagram, CDM, &amp; PDM</a:t>
            </a:r>
          </a:p>
          <a:p>
            <a:pPr algn="just">
              <a:lnSpc>
                <a:spcPts val="5339"/>
              </a:lnSpc>
            </a:pPr>
            <a:r>
              <a:rPr lang="en-US" sz="3216">
                <a:solidFill>
                  <a:srgbClr val="0B1320"/>
                </a:solidFill>
                <a:latin typeface="Garet 2"/>
              </a:rPr>
              <a:t>Class Diagram</a:t>
            </a:r>
          </a:p>
          <a:p>
            <a:pPr algn="just">
              <a:lnSpc>
                <a:spcPts val="5339"/>
              </a:lnSpc>
            </a:pPr>
            <a:r>
              <a:rPr lang="en-US" sz="3216">
                <a:solidFill>
                  <a:srgbClr val="0B1320"/>
                </a:solidFill>
                <a:latin typeface="Garet 2"/>
              </a:rPr>
              <a:t>Sequence Diagram</a:t>
            </a:r>
          </a:p>
          <a:p>
            <a:pPr algn="just">
              <a:lnSpc>
                <a:spcPts val="5339"/>
              </a:lnSpc>
            </a:pPr>
            <a:r>
              <a:rPr lang="en-US" sz="3216">
                <a:solidFill>
                  <a:srgbClr val="0B1320"/>
                </a:solidFill>
                <a:latin typeface="Garet 2"/>
              </a:rPr>
              <a:t>Test Script &amp; Result</a:t>
            </a:r>
          </a:p>
        </p:txBody>
      </p:sp>
      <p:sp>
        <p:nvSpPr>
          <p:cNvPr id="36" name="TextBox 36"/>
          <p:cNvSpPr txBox="1"/>
          <p:nvPr/>
        </p:nvSpPr>
        <p:spPr>
          <a:xfrm>
            <a:off x="1028700" y="940822"/>
            <a:ext cx="5620481" cy="1060445"/>
          </a:xfrm>
          <a:prstGeom prst="rect">
            <a:avLst/>
          </a:prstGeom>
        </p:spPr>
        <p:txBody>
          <a:bodyPr lIns="0" tIns="0" rIns="0" bIns="0" rtlCol="0" anchor="t">
            <a:spAutoFit/>
          </a:bodyPr>
          <a:lstStyle/>
          <a:p>
            <a:pPr algn="r">
              <a:lnSpc>
                <a:spcPts val="7999"/>
              </a:lnSpc>
            </a:pPr>
            <a:r>
              <a:rPr lang="en-US" sz="7999">
                <a:solidFill>
                  <a:srgbClr val="545454"/>
                </a:solidFill>
                <a:latin typeface="Roca One"/>
              </a:rPr>
              <a:t>OUTLINE</a:t>
            </a:r>
          </a:p>
        </p:txBody>
      </p:sp>
      <p:sp>
        <p:nvSpPr>
          <p:cNvPr id="37" name="TextBox 37"/>
          <p:cNvSpPr txBox="1"/>
          <p:nvPr/>
        </p:nvSpPr>
        <p:spPr>
          <a:xfrm>
            <a:off x="1246519" y="9513534"/>
            <a:ext cx="4154051" cy="368299"/>
          </a:xfrm>
          <a:prstGeom prst="rect">
            <a:avLst/>
          </a:prstGeom>
        </p:spPr>
        <p:txBody>
          <a:bodyPr lIns="0" tIns="0" rIns="0" bIns="0" rtlCol="0" anchor="t">
            <a:spAutoFit/>
          </a:bodyPr>
          <a:lstStyle/>
          <a:p>
            <a:pPr>
              <a:lnSpc>
                <a:spcPts val="2800"/>
              </a:lnSpc>
            </a:pPr>
            <a:r>
              <a:rPr lang="en-US" sz="2000" spc="300">
                <a:solidFill>
                  <a:srgbClr val="545454"/>
                </a:solidFill>
                <a:latin typeface="Poppins"/>
              </a:rPr>
              <a:t>BY : KELOMPOK 01</a:t>
            </a:r>
          </a:p>
        </p:txBody>
      </p:sp>
      <p:sp>
        <p:nvSpPr>
          <p:cNvPr id="38" name="TextBox 38"/>
          <p:cNvSpPr txBox="1"/>
          <p:nvPr/>
        </p:nvSpPr>
        <p:spPr>
          <a:xfrm>
            <a:off x="13514855" y="9523059"/>
            <a:ext cx="3526626" cy="358775"/>
          </a:xfrm>
          <a:prstGeom prst="rect">
            <a:avLst/>
          </a:prstGeom>
        </p:spPr>
        <p:txBody>
          <a:bodyPr lIns="0" tIns="0" rIns="0" bIns="0" rtlCol="0" anchor="t">
            <a:spAutoFit/>
          </a:bodyPr>
          <a:lstStyle/>
          <a:p>
            <a:pPr algn="r">
              <a:lnSpc>
                <a:spcPts val="2799"/>
              </a:lnSpc>
            </a:pPr>
            <a:r>
              <a:rPr lang="en-US" sz="1999">
                <a:solidFill>
                  <a:srgbClr val="545454"/>
                </a:solidFill>
                <a:latin typeface="Poppins"/>
              </a:rPr>
              <a:t>FINAL PROJECT 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202187" y="2453271"/>
            <a:ext cx="12732408" cy="6607793"/>
          </a:xfrm>
          <a:custGeom>
            <a:avLst/>
            <a:gdLst/>
            <a:ahLst/>
            <a:cxnLst/>
            <a:rect l="l" t="t" r="r" b="b"/>
            <a:pathLst>
              <a:path w="12732408" h="6607793">
                <a:moveTo>
                  <a:pt x="0" y="0"/>
                </a:moveTo>
                <a:lnTo>
                  <a:pt x="12732407" y="0"/>
                </a:lnTo>
                <a:lnTo>
                  <a:pt x="12732407" y="6607793"/>
                </a:lnTo>
                <a:lnTo>
                  <a:pt x="0" y="6607793"/>
                </a:lnTo>
                <a:lnTo>
                  <a:pt x="0" y="0"/>
                </a:lnTo>
                <a:close/>
              </a:path>
            </a:pathLst>
          </a:custGeom>
          <a:blipFill>
            <a:blip r:embed="rId5"/>
            <a:stretch>
              <a:fillRect/>
            </a:stretch>
          </a:blipFill>
        </p:spPr>
      </p:sp>
      <p:sp>
        <p:nvSpPr>
          <p:cNvPr id="5" name="TextBox 5"/>
          <p:cNvSpPr txBox="1"/>
          <p:nvPr/>
        </p:nvSpPr>
        <p:spPr>
          <a:xfrm>
            <a:off x="676549" y="756560"/>
            <a:ext cx="4078160" cy="1371514"/>
          </a:xfrm>
          <a:prstGeom prst="rect">
            <a:avLst/>
          </a:prstGeom>
        </p:spPr>
        <p:txBody>
          <a:bodyPr lIns="0" tIns="0" rIns="0" bIns="0" rtlCol="0" anchor="t">
            <a:spAutoFit/>
          </a:bodyPr>
          <a:lstStyle/>
          <a:p>
            <a:pPr>
              <a:lnSpc>
                <a:spcPts val="5312"/>
              </a:lnSpc>
            </a:pPr>
            <a:r>
              <a:rPr lang="en-US" sz="5312">
                <a:solidFill>
                  <a:srgbClr val="000000"/>
                </a:solidFill>
                <a:latin typeface="Roca One"/>
              </a:rPr>
              <a:t>SEQUENCE</a:t>
            </a:r>
          </a:p>
          <a:p>
            <a:pPr>
              <a:lnSpc>
                <a:spcPts val="5312"/>
              </a:lnSpc>
            </a:pPr>
            <a:r>
              <a:rPr lang="en-US" sz="5312">
                <a:solidFill>
                  <a:srgbClr val="000000"/>
                </a:solidFill>
                <a:latin typeface="Roca One"/>
              </a:rPr>
              <a:t>DIAGRAM</a:t>
            </a:r>
          </a:p>
        </p:txBody>
      </p:sp>
      <p:sp>
        <p:nvSpPr>
          <p:cNvPr id="6" name="TextBox 6"/>
          <p:cNvSpPr txBox="1"/>
          <p:nvPr/>
        </p:nvSpPr>
        <p:spPr>
          <a:xfrm>
            <a:off x="7489818" y="1788031"/>
            <a:ext cx="4972526" cy="586827"/>
          </a:xfrm>
          <a:prstGeom prst="rect">
            <a:avLst/>
          </a:prstGeom>
        </p:spPr>
        <p:txBody>
          <a:bodyPr lIns="0" tIns="0" rIns="0" bIns="0" rtlCol="0" anchor="t">
            <a:spAutoFit/>
          </a:bodyPr>
          <a:lstStyle/>
          <a:p>
            <a:pPr algn="ctr">
              <a:lnSpc>
                <a:spcPts val="5040"/>
              </a:lnSpc>
            </a:pPr>
            <a:r>
              <a:rPr lang="en-US" sz="3200">
                <a:solidFill>
                  <a:srgbClr val="000000"/>
                </a:solidFill>
                <a:latin typeface="Open Sans Light Bold"/>
              </a:rPr>
              <a:t>Melakukan Pencarian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202187" y="2320664"/>
            <a:ext cx="13057113" cy="6642388"/>
          </a:xfrm>
          <a:custGeom>
            <a:avLst/>
            <a:gdLst/>
            <a:ahLst/>
            <a:cxnLst/>
            <a:rect l="l" t="t" r="r" b="b"/>
            <a:pathLst>
              <a:path w="13057113" h="6642388">
                <a:moveTo>
                  <a:pt x="0" y="0"/>
                </a:moveTo>
                <a:lnTo>
                  <a:pt x="13057113" y="0"/>
                </a:lnTo>
                <a:lnTo>
                  <a:pt x="13057113" y="6642388"/>
                </a:lnTo>
                <a:lnTo>
                  <a:pt x="0" y="6642388"/>
                </a:lnTo>
                <a:lnTo>
                  <a:pt x="0" y="0"/>
                </a:lnTo>
                <a:close/>
              </a:path>
            </a:pathLst>
          </a:custGeom>
          <a:blipFill>
            <a:blip r:embed="rId5"/>
            <a:stretch>
              <a:fillRect/>
            </a:stretch>
          </a:blipFill>
        </p:spPr>
      </p:sp>
      <p:sp>
        <p:nvSpPr>
          <p:cNvPr id="5" name="TextBox 5"/>
          <p:cNvSpPr txBox="1"/>
          <p:nvPr/>
        </p:nvSpPr>
        <p:spPr>
          <a:xfrm>
            <a:off x="676549" y="756560"/>
            <a:ext cx="4078160" cy="1371514"/>
          </a:xfrm>
          <a:prstGeom prst="rect">
            <a:avLst/>
          </a:prstGeom>
        </p:spPr>
        <p:txBody>
          <a:bodyPr lIns="0" tIns="0" rIns="0" bIns="0" rtlCol="0" anchor="t">
            <a:spAutoFit/>
          </a:bodyPr>
          <a:lstStyle/>
          <a:p>
            <a:pPr>
              <a:lnSpc>
                <a:spcPts val="5312"/>
              </a:lnSpc>
            </a:pPr>
            <a:r>
              <a:rPr lang="en-US" sz="5312">
                <a:solidFill>
                  <a:srgbClr val="000000"/>
                </a:solidFill>
                <a:latin typeface="Roca One"/>
              </a:rPr>
              <a:t>SEQUENCE</a:t>
            </a:r>
          </a:p>
          <a:p>
            <a:pPr>
              <a:lnSpc>
                <a:spcPts val="5312"/>
              </a:lnSpc>
            </a:pPr>
            <a:r>
              <a:rPr lang="en-US" sz="5312">
                <a:solidFill>
                  <a:srgbClr val="000000"/>
                </a:solidFill>
                <a:latin typeface="Roca One"/>
              </a:rPr>
              <a:t>DIAGRAM</a:t>
            </a:r>
          </a:p>
        </p:txBody>
      </p:sp>
      <p:sp>
        <p:nvSpPr>
          <p:cNvPr id="6" name="TextBox 6"/>
          <p:cNvSpPr txBox="1"/>
          <p:nvPr/>
        </p:nvSpPr>
        <p:spPr>
          <a:xfrm>
            <a:off x="6058107" y="1707254"/>
            <a:ext cx="8112681" cy="586827"/>
          </a:xfrm>
          <a:prstGeom prst="rect">
            <a:avLst/>
          </a:prstGeom>
        </p:spPr>
        <p:txBody>
          <a:bodyPr lIns="0" tIns="0" rIns="0" bIns="0" rtlCol="0" anchor="t">
            <a:spAutoFit/>
          </a:bodyPr>
          <a:lstStyle/>
          <a:p>
            <a:pPr algn="ctr">
              <a:lnSpc>
                <a:spcPts val="5040"/>
              </a:lnSpc>
            </a:pPr>
            <a:r>
              <a:rPr lang="en-US" sz="3200">
                <a:solidFill>
                  <a:srgbClr val="000000"/>
                </a:solidFill>
                <a:latin typeface="Open Sans Light Bold"/>
              </a:rPr>
              <a:t>Melakukan Pencarian Melalui Filter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202187" y="2325310"/>
            <a:ext cx="9839396" cy="6932990"/>
          </a:xfrm>
          <a:custGeom>
            <a:avLst/>
            <a:gdLst/>
            <a:ahLst/>
            <a:cxnLst/>
            <a:rect l="l" t="t" r="r" b="b"/>
            <a:pathLst>
              <a:path w="9839396" h="6932990">
                <a:moveTo>
                  <a:pt x="0" y="0"/>
                </a:moveTo>
                <a:lnTo>
                  <a:pt x="9839396" y="0"/>
                </a:lnTo>
                <a:lnTo>
                  <a:pt x="9839396" y="6932990"/>
                </a:lnTo>
                <a:lnTo>
                  <a:pt x="0" y="6932990"/>
                </a:lnTo>
                <a:lnTo>
                  <a:pt x="0" y="0"/>
                </a:lnTo>
                <a:close/>
              </a:path>
            </a:pathLst>
          </a:custGeom>
          <a:blipFill>
            <a:blip r:embed="rId5"/>
            <a:stretch>
              <a:fillRect/>
            </a:stretch>
          </a:blipFill>
        </p:spPr>
      </p:sp>
      <p:sp>
        <p:nvSpPr>
          <p:cNvPr id="5" name="TextBox 5"/>
          <p:cNvSpPr txBox="1"/>
          <p:nvPr/>
        </p:nvSpPr>
        <p:spPr>
          <a:xfrm>
            <a:off x="676549" y="756560"/>
            <a:ext cx="4078160" cy="1371514"/>
          </a:xfrm>
          <a:prstGeom prst="rect">
            <a:avLst/>
          </a:prstGeom>
        </p:spPr>
        <p:txBody>
          <a:bodyPr lIns="0" tIns="0" rIns="0" bIns="0" rtlCol="0" anchor="t">
            <a:spAutoFit/>
          </a:bodyPr>
          <a:lstStyle/>
          <a:p>
            <a:pPr>
              <a:lnSpc>
                <a:spcPts val="5312"/>
              </a:lnSpc>
            </a:pPr>
            <a:r>
              <a:rPr lang="en-US" sz="5312">
                <a:solidFill>
                  <a:srgbClr val="000000"/>
                </a:solidFill>
                <a:latin typeface="Roca One"/>
              </a:rPr>
              <a:t>SEQUENCE</a:t>
            </a:r>
          </a:p>
          <a:p>
            <a:pPr>
              <a:lnSpc>
                <a:spcPts val="5312"/>
              </a:lnSpc>
            </a:pPr>
            <a:r>
              <a:rPr lang="en-US" sz="5312">
                <a:solidFill>
                  <a:srgbClr val="000000"/>
                </a:solidFill>
                <a:latin typeface="Roca One"/>
              </a:rPr>
              <a:t>DIAGRAM</a:t>
            </a:r>
          </a:p>
        </p:txBody>
      </p:sp>
      <p:sp>
        <p:nvSpPr>
          <p:cNvPr id="6" name="TextBox 6"/>
          <p:cNvSpPr txBox="1"/>
          <p:nvPr/>
        </p:nvSpPr>
        <p:spPr>
          <a:xfrm>
            <a:off x="7010400" y="1531221"/>
            <a:ext cx="3825955" cy="586827"/>
          </a:xfrm>
          <a:prstGeom prst="rect">
            <a:avLst/>
          </a:prstGeom>
        </p:spPr>
        <p:txBody>
          <a:bodyPr lIns="0" tIns="0" rIns="0" bIns="0" rtlCol="0" anchor="t">
            <a:spAutoFit/>
          </a:bodyPr>
          <a:lstStyle/>
          <a:p>
            <a:pPr algn="ctr">
              <a:lnSpc>
                <a:spcPts val="5040"/>
              </a:lnSpc>
            </a:pPr>
            <a:r>
              <a:rPr lang="en-US" sz="3200">
                <a:solidFill>
                  <a:srgbClr val="000000"/>
                </a:solidFill>
                <a:latin typeface="Open Sans Light Bold"/>
              </a:rPr>
              <a:t>Menambah Toko</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202187" y="2631647"/>
            <a:ext cx="11811676" cy="6626653"/>
          </a:xfrm>
          <a:custGeom>
            <a:avLst/>
            <a:gdLst/>
            <a:ahLst/>
            <a:cxnLst/>
            <a:rect l="l" t="t" r="r" b="b"/>
            <a:pathLst>
              <a:path w="11811676" h="6626653">
                <a:moveTo>
                  <a:pt x="0" y="0"/>
                </a:moveTo>
                <a:lnTo>
                  <a:pt x="11811676" y="0"/>
                </a:lnTo>
                <a:lnTo>
                  <a:pt x="11811676" y="6626653"/>
                </a:lnTo>
                <a:lnTo>
                  <a:pt x="0" y="6626653"/>
                </a:lnTo>
                <a:lnTo>
                  <a:pt x="0" y="0"/>
                </a:lnTo>
                <a:close/>
              </a:path>
            </a:pathLst>
          </a:custGeom>
          <a:blipFill>
            <a:blip r:embed="rId5"/>
            <a:stretch>
              <a:fillRect/>
            </a:stretch>
          </a:blipFill>
        </p:spPr>
      </p:sp>
      <p:sp>
        <p:nvSpPr>
          <p:cNvPr id="5" name="TextBox 5"/>
          <p:cNvSpPr txBox="1"/>
          <p:nvPr/>
        </p:nvSpPr>
        <p:spPr>
          <a:xfrm>
            <a:off x="676549" y="756560"/>
            <a:ext cx="4078160" cy="1371514"/>
          </a:xfrm>
          <a:prstGeom prst="rect">
            <a:avLst/>
          </a:prstGeom>
        </p:spPr>
        <p:txBody>
          <a:bodyPr lIns="0" tIns="0" rIns="0" bIns="0" rtlCol="0" anchor="t">
            <a:spAutoFit/>
          </a:bodyPr>
          <a:lstStyle/>
          <a:p>
            <a:pPr>
              <a:lnSpc>
                <a:spcPts val="5312"/>
              </a:lnSpc>
            </a:pPr>
            <a:r>
              <a:rPr lang="en-US" sz="5312">
                <a:solidFill>
                  <a:srgbClr val="000000"/>
                </a:solidFill>
                <a:latin typeface="Roca One"/>
              </a:rPr>
              <a:t>SEQUENCE</a:t>
            </a:r>
          </a:p>
          <a:p>
            <a:pPr>
              <a:lnSpc>
                <a:spcPts val="5312"/>
              </a:lnSpc>
            </a:pPr>
            <a:r>
              <a:rPr lang="en-US" sz="5312">
                <a:solidFill>
                  <a:srgbClr val="000000"/>
                </a:solidFill>
                <a:latin typeface="Roca One"/>
              </a:rPr>
              <a:t>DIAGRAM</a:t>
            </a:r>
          </a:p>
        </p:txBody>
      </p:sp>
      <p:sp>
        <p:nvSpPr>
          <p:cNvPr id="6" name="TextBox 6"/>
          <p:cNvSpPr txBox="1"/>
          <p:nvPr/>
        </p:nvSpPr>
        <p:spPr>
          <a:xfrm>
            <a:off x="8412694" y="1834660"/>
            <a:ext cx="3390662" cy="586827"/>
          </a:xfrm>
          <a:prstGeom prst="rect">
            <a:avLst/>
          </a:prstGeom>
        </p:spPr>
        <p:txBody>
          <a:bodyPr lIns="0" tIns="0" rIns="0" bIns="0" rtlCol="0" anchor="t">
            <a:spAutoFit/>
          </a:bodyPr>
          <a:lstStyle/>
          <a:p>
            <a:pPr algn="ctr">
              <a:lnSpc>
                <a:spcPts val="5040"/>
              </a:lnSpc>
            </a:pPr>
            <a:r>
              <a:rPr lang="en-US" sz="3200">
                <a:solidFill>
                  <a:srgbClr val="000000"/>
                </a:solidFill>
                <a:latin typeface="Open Sans Light Bold"/>
              </a:rPr>
              <a:t>Mengedit Toko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202187" y="2663873"/>
            <a:ext cx="12506684" cy="6169964"/>
          </a:xfrm>
          <a:custGeom>
            <a:avLst/>
            <a:gdLst/>
            <a:ahLst/>
            <a:cxnLst/>
            <a:rect l="l" t="t" r="r" b="b"/>
            <a:pathLst>
              <a:path w="12506684" h="6169964">
                <a:moveTo>
                  <a:pt x="0" y="0"/>
                </a:moveTo>
                <a:lnTo>
                  <a:pt x="12506684" y="0"/>
                </a:lnTo>
                <a:lnTo>
                  <a:pt x="12506684" y="6169965"/>
                </a:lnTo>
                <a:lnTo>
                  <a:pt x="0" y="6169965"/>
                </a:lnTo>
                <a:lnTo>
                  <a:pt x="0" y="0"/>
                </a:lnTo>
                <a:close/>
              </a:path>
            </a:pathLst>
          </a:custGeom>
          <a:blipFill>
            <a:blip r:embed="rId5"/>
            <a:stretch>
              <a:fillRect/>
            </a:stretch>
          </a:blipFill>
        </p:spPr>
      </p:sp>
      <p:sp>
        <p:nvSpPr>
          <p:cNvPr id="5" name="TextBox 5"/>
          <p:cNvSpPr txBox="1"/>
          <p:nvPr/>
        </p:nvSpPr>
        <p:spPr>
          <a:xfrm>
            <a:off x="676549" y="756560"/>
            <a:ext cx="4078160" cy="1371514"/>
          </a:xfrm>
          <a:prstGeom prst="rect">
            <a:avLst/>
          </a:prstGeom>
        </p:spPr>
        <p:txBody>
          <a:bodyPr lIns="0" tIns="0" rIns="0" bIns="0" rtlCol="0" anchor="t">
            <a:spAutoFit/>
          </a:bodyPr>
          <a:lstStyle/>
          <a:p>
            <a:pPr>
              <a:lnSpc>
                <a:spcPts val="5312"/>
              </a:lnSpc>
            </a:pPr>
            <a:r>
              <a:rPr lang="en-US" sz="5312">
                <a:solidFill>
                  <a:srgbClr val="000000"/>
                </a:solidFill>
                <a:latin typeface="Roca One"/>
              </a:rPr>
              <a:t>SEQUENCE</a:t>
            </a:r>
          </a:p>
          <a:p>
            <a:pPr>
              <a:lnSpc>
                <a:spcPts val="5312"/>
              </a:lnSpc>
            </a:pPr>
            <a:r>
              <a:rPr lang="en-US" sz="5312">
                <a:solidFill>
                  <a:srgbClr val="000000"/>
                </a:solidFill>
                <a:latin typeface="Roca One"/>
              </a:rPr>
              <a:t>DIAGRAM</a:t>
            </a:r>
          </a:p>
        </p:txBody>
      </p:sp>
      <p:sp>
        <p:nvSpPr>
          <p:cNvPr id="6" name="TextBox 6"/>
          <p:cNvSpPr txBox="1"/>
          <p:nvPr/>
        </p:nvSpPr>
        <p:spPr>
          <a:xfrm>
            <a:off x="8229600" y="1809146"/>
            <a:ext cx="3886914" cy="586827"/>
          </a:xfrm>
          <a:prstGeom prst="rect">
            <a:avLst/>
          </a:prstGeom>
        </p:spPr>
        <p:txBody>
          <a:bodyPr lIns="0" tIns="0" rIns="0" bIns="0" rtlCol="0" anchor="t">
            <a:spAutoFit/>
          </a:bodyPr>
          <a:lstStyle/>
          <a:p>
            <a:pPr algn="ctr">
              <a:lnSpc>
                <a:spcPts val="5040"/>
              </a:lnSpc>
            </a:pPr>
            <a:r>
              <a:rPr lang="en-US" sz="3200">
                <a:solidFill>
                  <a:srgbClr val="000000"/>
                </a:solidFill>
                <a:latin typeface="Open Sans Light Bold"/>
              </a:rPr>
              <a:t>Menghapus Toko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202187" y="2531774"/>
            <a:ext cx="10831200" cy="6887532"/>
          </a:xfrm>
          <a:custGeom>
            <a:avLst/>
            <a:gdLst/>
            <a:ahLst/>
            <a:cxnLst/>
            <a:rect l="l" t="t" r="r" b="b"/>
            <a:pathLst>
              <a:path w="10831200" h="6887532">
                <a:moveTo>
                  <a:pt x="0" y="0"/>
                </a:moveTo>
                <a:lnTo>
                  <a:pt x="10831200" y="0"/>
                </a:lnTo>
                <a:lnTo>
                  <a:pt x="10831200" y="6887532"/>
                </a:lnTo>
                <a:lnTo>
                  <a:pt x="0" y="6887532"/>
                </a:lnTo>
                <a:lnTo>
                  <a:pt x="0" y="0"/>
                </a:lnTo>
                <a:close/>
              </a:path>
            </a:pathLst>
          </a:custGeom>
          <a:blipFill>
            <a:blip r:embed="rId5"/>
            <a:stretch>
              <a:fillRect/>
            </a:stretch>
          </a:blipFill>
        </p:spPr>
      </p:sp>
      <p:sp>
        <p:nvSpPr>
          <p:cNvPr id="5" name="TextBox 5"/>
          <p:cNvSpPr txBox="1"/>
          <p:nvPr/>
        </p:nvSpPr>
        <p:spPr>
          <a:xfrm>
            <a:off x="676549" y="756560"/>
            <a:ext cx="4078160" cy="1371514"/>
          </a:xfrm>
          <a:prstGeom prst="rect">
            <a:avLst/>
          </a:prstGeom>
        </p:spPr>
        <p:txBody>
          <a:bodyPr lIns="0" tIns="0" rIns="0" bIns="0" rtlCol="0" anchor="t">
            <a:spAutoFit/>
          </a:bodyPr>
          <a:lstStyle/>
          <a:p>
            <a:pPr>
              <a:lnSpc>
                <a:spcPts val="5312"/>
              </a:lnSpc>
            </a:pPr>
            <a:r>
              <a:rPr lang="en-US" sz="5312">
                <a:solidFill>
                  <a:srgbClr val="000000"/>
                </a:solidFill>
                <a:latin typeface="Roca One"/>
              </a:rPr>
              <a:t>SEQUENCE</a:t>
            </a:r>
          </a:p>
          <a:p>
            <a:pPr>
              <a:lnSpc>
                <a:spcPts val="5312"/>
              </a:lnSpc>
            </a:pPr>
            <a:r>
              <a:rPr lang="en-US" sz="5312">
                <a:solidFill>
                  <a:srgbClr val="000000"/>
                </a:solidFill>
                <a:latin typeface="Roca One"/>
              </a:rPr>
              <a:t>DIAGRAM</a:t>
            </a:r>
          </a:p>
        </p:txBody>
      </p:sp>
      <p:sp>
        <p:nvSpPr>
          <p:cNvPr id="6" name="TextBox 6"/>
          <p:cNvSpPr txBox="1"/>
          <p:nvPr/>
        </p:nvSpPr>
        <p:spPr>
          <a:xfrm>
            <a:off x="7315200" y="1743097"/>
            <a:ext cx="4362688" cy="586827"/>
          </a:xfrm>
          <a:prstGeom prst="rect">
            <a:avLst/>
          </a:prstGeom>
        </p:spPr>
        <p:txBody>
          <a:bodyPr lIns="0" tIns="0" rIns="0" bIns="0" rtlCol="0" anchor="t">
            <a:spAutoFit/>
          </a:bodyPr>
          <a:lstStyle/>
          <a:p>
            <a:pPr algn="ctr">
              <a:lnSpc>
                <a:spcPts val="5040"/>
              </a:lnSpc>
            </a:pPr>
            <a:r>
              <a:rPr lang="en-US" sz="3200">
                <a:solidFill>
                  <a:srgbClr val="000000"/>
                </a:solidFill>
                <a:latin typeface="Open Sans Light Bold"/>
              </a:rPr>
              <a:t>Menambah Produk</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202187" y="2564905"/>
            <a:ext cx="11639096" cy="6804394"/>
          </a:xfrm>
          <a:custGeom>
            <a:avLst/>
            <a:gdLst/>
            <a:ahLst/>
            <a:cxnLst/>
            <a:rect l="l" t="t" r="r" b="b"/>
            <a:pathLst>
              <a:path w="11639096" h="6804394">
                <a:moveTo>
                  <a:pt x="0" y="0"/>
                </a:moveTo>
                <a:lnTo>
                  <a:pt x="11639095" y="0"/>
                </a:lnTo>
                <a:lnTo>
                  <a:pt x="11639095" y="6804394"/>
                </a:lnTo>
                <a:lnTo>
                  <a:pt x="0" y="6804394"/>
                </a:lnTo>
                <a:lnTo>
                  <a:pt x="0" y="0"/>
                </a:lnTo>
                <a:close/>
              </a:path>
            </a:pathLst>
          </a:custGeom>
          <a:blipFill>
            <a:blip r:embed="rId5"/>
            <a:stretch>
              <a:fillRect/>
            </a:stretch>
          </a:blipFill>
        </p:spPr>
      </p:sp>
      <p:sp>
        <p:nvSpPr>
          <p:cNvPr id="5" name="TextBox 5"/>
          <p:cNvSpPr txBox="1"/>
          <p:nvPr/>
        </p:nvSpPr>
        <p:spPr>
          <a:xfrm>
            <a:off x="676549" y="756560"/>
            <a:ext cx="4078160" cy="1371514"/>
          </a:xfrm>
          <a:prstGeom prst="rect">
            <a:avLst/>
          </a:prstGeom>
        </p:spPr>
        <p:txBody>
          <a:bodyPr lIns="0" tIns="0" rIns="0" bIns="0" rtlCol="0" anchor="t">
            <a:spAutoFit/>
          </a:bodyPr>
          <a:lstStyle/>
          <a:p>
            <a:pPr>
              <a:lnSpc>
                <a:spcPts val="5312"/>
              </a:lnSpc>
            </a:pPr>
            <a:r>
              <a:rPr lang="en-US" sz="5312">
                <a:solidFill>
                  <a:srgbClr val="000000"/>
                </a:solidFill>
                <a:latin typeface="Roca One"/>
              </a:rPr>
              <a:t>SEQUENCE</a:t>
            </a:r>
          </a:p>
          <a:p>
            <a:pPr>
              <a:lnSpc>
                <a:spcPts val="5312"/>
              </a:lnSpc>
            </a:pPr>
            <a:r>
              <a:rPr lang="en-US" sz="5312">
                <a:solidFill>
                  <a:srgbClr val="000000"/>
                </a:solidFill>
                <a:latin typeface="Roca One"/>
              </a:rPr>
              <a:t>DIAGRAM</a:t>
            </a:r>
          </a:p>
        </p:txBody>
      </p:sp>
      <p:sp>
        <p:nvSpPr>
          <p:cNvPr id="6" name="TextBox 6"/>
          <p:cNvSpPr txBox="1"/>
          <p:nvPr/>
        </p:nvSpPr>
        <p:spPr>
          <a:xfrm>
            <a:off x="7848600" y="1834660"/>
            <a:ext cx="3927277" cy="586827"/>
          </a:xfrm>
          <a:prstGeom prst="rect">
            <a:avLst/>
          </a:prstGeom>
        </p:spPr>
        <p:txBody>
          <a:bodyPr lIns="0" tIns="0" rIns="0" bIns="0" rtlCol="0" anchor="t">
            <a:spAutoFit/>
          </a:bodyPr>
          <a:lstStyle/>
          <a:p>
            <a:pPr algn="ctr">
              <a:lnSpc>
                <a:spcPts val="5040"/>
              </a:lnSpc>
            </a:pPr>
            <a:r>
              <a:rPr lang="en-US" sz="3200">
                <a:solidFill>
                  <a:srgbClr val="000000"/>
                </a:solidFill>
                <a:latin typeface="Open Sans Light Bold"/>
              </a:rPr>
              <a:t>Mengedit Produk</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092227" y="2422786"/>
            <a:ext cx="11389201" cy="6658302"/>
          </a:xfrm>
          <a:custGeom>
            <a:avLst/>
            <a:gdLst/>
            <a:ahLst/>
            <a:cxnLst/>
            <a:rect l="l" t="t" r="r" b="b"/>
            <a:pathLst>
              <a:path w="11389201" h="6658302">
                <a:moveTo>
                  <a:pt x="0" y="0"/>
                </a:moveTo>
                <a:lnTo>
                  <a:pt x="11389201" y="0"/>
                </a:lnTo>
                <a:lnTo>
                  <a:pt x="11389201" y="6658303"/>
                </a:lnTo>
                <a:lnTo>
                  <a:pt x="0" y="6658303"/>
                </a:lnTo>
                <a:lnTo>
                  <a:pt x="0" y="0"/>
                </a:lnTo>
                <a:close/>
              </a:path>
            </a:pathLst>
          </a:custGeom>
          <a:blipFill>
            <a:blip r:embed="rId5"/>
            <a:stretch>
              <a:fillRect/>
            </a:stretch>
          </a:blipFill>
        </p:spPr>
      </p:sp>
      <p:sp>
        <p:nvSpPr>
          <p:cNvPr id="5" name="TextBox 5"/>
          <p:cNvSpPr txBox="1"/>
          <p:nvPr/>
        </p:nvSpPr>
        <p:spPr>
          <a:xfrm>
            <a:off x="676549" y="756560"/>
            <a:ext cx="4078160" cy="1371514"/>
          </a:xfrm>
          <a:prstGeom prst="rect">
            <a:avLst/>
          </a:prstGeom>
        </p:spPr>
        <p:txBody>
          <a:bodyPr lIns="0" tIns="0" rIns="0" bIns="0" rtlCol="0" anchor="t">
            <a:spAutoFit/>
          </a:bodyPr>
          <a:lstStyle/>
          <a:p>
            <a:pPr>
              <a:lnSpc>
                <a:spcPts val="5312"/>
              </a:lnSpc>
            </a:pPr>
            <a:r>
              <a:rPr lang="en-US" sz="5312">
                <a:solidFill>
                  <a:srgbClr val="000000"/>
                </a:solidFill>
                <a:latin typeface="Roca One"/>
              </a:rPr>
              <a:t>SEQUENCE</a:t>
            </a:r>
          </a:p>
          <a:p>
            <a:pPr>
              <a:lnSpc>
                <a:spcPts val="5312"/>
              </a:lnSpc>
            </a:pPr>
            <a:r>
              <a:rPr lang="en-US" sz="5312">
                <a:solidFill>
                  <a:srgbClr val="000000"/>
                </a:solidFill>
                <a:latin typeface="Roca One"/>
              </a:rPr>
              <a:t>DIAGRAM</a:t>
            </a:r>
          </a:p>
        </p:txBody>
      </p:sp>
      <p:sp>
        <p:nvSpPr>
          <p:cNvPr id="6" name="TextBox 6"/>
          <p:cNvSpPr txBox="1"/>
          <p:nvPr/>
        </p:nvSpPr>
        <p:spPr>
          <a:xfrm>
            <a:off x="7391400" y="1688603"/>
            <a:ext cx="4423648" cy="586827"/>
          </a:xfrm>
          <a:prstGeom prst="rect">
            <a:avLst/>
          </a:prstGeom>
        </p:spPr>
        <p:txBody>
          <a:bodyPr lIns="0" tIns="0" rIns="0" bIns="0" rtlCol="0" anchor="t">
            <a:spAutoFit/>
          </a:bodyPr>
          <a:lstStyle/>
          <a:p>
            <a:pPr algn="ctr">
              <a:lnSpc>
                <a:spcPts val="5040"/>
              </a:lnSpc>
            </a:pPr>
            <a:r>
              <a:rPr lang="en-US" sz="3200">
                <a:solidFill>
                  <a:srgbClr val="000000"/>
                </a:solidFill>
                <a:latin typeface="Open Sans Light Bold"/>
              </a:rPr>
              <a:t>Menghapus Produk</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188230" y="2392718"/>
            <a:ext cx="9911539" cy="5936758"/>
          </a:xfrm>
          <a:custGeom>
            <a:avLst/>
            <a:gdLst/>
            <a:ahLst/>
            <a:cxnLst/>
            <a:rect l="l" t="t" r="r" b="b"/>
            <a:pathLst>
              <a:path w="9911539" h="5936758">
                <a:moveTo>
                  <a:pt x="0" y="0"/>
                </a:moveTo>
                <a:lnTo>
                  <a:pt x="9911540" y="0"/>
                </a:lnTo>
                <a:lnTo>
                  <a:pt x="9911540" y="5936757"/>
                </a:lnTo>
                <a:lnTo>
                  <a:pt x="0" y="5936757"/>
                </a:lnTo>
                <a:lnTo>
                  <a:pt x="0" y="0"/>
                </a:lnTo>
                <a:close/>
              </a:path>
            </a:pathLst>
          </a:custGeom>
          <a:blipFill>
            <a:blip r:embed="rId5"/>
            <a:stretch>
              <a:fillRect/>
            </a:stretch>
          </a:blipFill>
        </p:spPr>
      </p:sp>
      <p:sp>
        <p:nvSpPr>
          <p:cNvPr id="5" name="TextBox 5"/>
          <p:cNvSpPr txBox="1"/>
          <p:nvPr/>
        </p:nvSpPr>
        <p:spPr>
          <a:xfrm>
            <a:off x="676549" y="756560"/>
            <a:ext cx="4078160" cy="1371514"/>
          </a:xfrm>
          <a:prstGeom prst="rect">
            <a:avLst/>
          </a:prstGeom>
        </p:spPr>
        <p:txBody>
          <a:bodyPr lIns="0" tIns="0" rIns="0" bIns="0" rtlCol="0" anchor="t">
            <a:spAutoFit/>
          </a:bodyPr>
          <a:lstStyle/>
          <a:p>
            <a:pPr>
              <a:lnSpc>
                <a:spcPts val="5312"/>
              </a:lnSpc>
            </a:pPr>
            <a:r>
              <a:rPr lang="en-US" sz="5312">
                <a:solidFill>
                  <a:srgbClr val="000000"/>
                </a:solidFill>
                <a:latin typeface="Roca One"/>
              </a:rPr>
              <a:t>SEQUENCE</a:t>
            </a:r>
          </a:p>
          <a:p>
            <a:pPr>
              <a:lnSpc>
                <a:spcPts val="5312"/>
              </a:lnSpc>
            </a:pPr>
            <a:r>
              <a:rPr lang="en-US" sz="5312">
                <a:solidFill>
                  <a:srgbClr val="000000"/>
                </a:solidFill>
                <a:latin typeface="Roca One"/>
              </a:rPr>
              <a:t>DIAGRAM</a:t>
            </a:r>
          </a:p>
        </p:txBody>
      </p:sp>
      <p:sp>
        <p:nvSpPr>
          <p:cNvPr id="6" name="TextBox 6"/>
          <p:cNvSpPr txBox="1"/>
          <p:nvPr/>
        </p:nvSpPr>
        <p:spPr>
          <a:xfrm>
            <a:off x="6400800" y="1673569"/>
            <a:ext cx="5336620" cy="586827"/>
          </a:xfrm>
          <a:prstGeom prst="rect">
            <a:avLst/>
          </a:prstGeom>
        </p:spPr>
        <p:txBody>
          <a:bodyPr lIns="0" tIns="0" rIns="0" bIns="0" rtlCol="0" anchor="t">
            <a:spAutoFit/>
          </a:bodyPr>
          <a:lstStyle/>
          <a:p>
            <a:pPr algn="ctr">
              <a:lnSpc>
                <a:spcPts val="5040"/>
              </a:lnSpc>
            </a:pPr>
            <a:r>
              <a:rPr lang="en-US" sz="3200">
                <a:solidFill>
                  <a:srgbClr val="000000"/>
                </a:solidFill>
                <a:latin typeface="Open Sans Light Bold"/>
              </a:rPr>
              <a:t>Melakukan Pemesanan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135492" y="2296134"/>
            <a:ext cx="12075011" cy="6823929"/>
          </a:xfrm>
          <a:custGeom>
            <a:avLst/>
            <a:gdLst/>
            <a:ahLst/>
            <a:cxnLst/>
            <a:rect l="l" t="t" r="r" b="b"/>
            <a:pathLst>
              <a:path w="12075011" h="6823929">
                <a:moveTo>
                  <a:pt x="0" y="0"/>
                </a:moveTo>
                <a:lnTo>
                  <a:pt x="12075011" y="0"/>
                </a:lnTo>
                <a:lnTo>
                  <a:pt x="12075011" y="6823929"/>
                </a:lnTo>
                <a:lnTo>
                  <a:pt x="0" y="6823929"/>
                </a:lnTo>
                <a:lnTo>
                  <a:pt x="0" y="0"/>
                </a:lnTo>
                <a:close/>
              </a:path>
            </a:pathLst>
          </a:custGeom>
          <a:blipFill>
            <a:blip r:embed="rId5"/>
            <a:stretch>
              <a:fillRect/>
            </a:stretch>
          </a:blipFill>
        </p:spPr>
      </p:sp>
      <p:sp>
        <p:nvSpPr>
          <p:cNvPr id="5" name="TextBox 5"/>
          <p:cNvSpPr txBox="1"/>
          <p:nvPr/>
        </p:nvSpPr>
        <p:spPr>
          <a:xfrm>
            <a:off x="676549" y="756560"/>
            <a:ext cx="4078160" cy="1371514"/>
          </a:xfrm>
          <a:prstGeom prst="rect">
            <a:avLst/>
          </a:prstGeom>
        </p:spPr>
        <p:txBody>
          <a:bodyPr lIns="0" tIns="0" rIns="0" bIns="0" rtlCol="0" anchor="t">
            <a:spAutoFit/>
          </a:bodyPr>
          <a:lstStyle/>
          <a:p>
            <a:pPr>
              <a:lnSpc>
                <a:spcPts val="5312"/>
              </a:lnSpc>
            </a:pPr>
            <a:r>
              <a:rPr lang="en-US" sz="5312">
                <a:solidFill>
                  <a:srgbClr val="000000"/>
                </a:solidFill>
                <a:latin typeface="Roca One"/>
              </a:rPr>
              <a:t>SEQUENCE</a:t>
            </a:r>
          </a:p>
          <a:p>
            <a:pPr>
              <a:lnSpc>
                <a:spcPts val="5312"/>
              </a:lnSpc>
            </a:pPr>
            <a:r>
              <a:rPr lang="en-US" sz="5312">
                <a:solidFill>
                  <a:srgbClr val="000000"/>
                </a:solidFill>
                <a:latin typeface="Roca One"/>
              </a:rPr>
              <a:t>DIAGRAM</a:t>
            </a:r>
          </a:p>
        </p:txBody>
      </p:sp>
      <p:sp>
        <p:nvSpPr>
          <p:cNvPr id="6" name="TextBox 6"/>
          <p:cNvSpPr txBox="1"/>
          <p:nvPr/>
        </p:nvSpPr>
        <p:spPr>
          <a:xfrm>
            <a:off x="7543800" y="1625277"/>
            <a:ext cx="4932998" cy="586827"/>
          </a:xfrm>
          <a:prstGeom prst="rect">
            <a:avLst/>
          </a:prstGeom>
        </p:spPr>
        <p:txBody>
          <a:bodyPr lIns="0" tIns="0" rIns="0" bIns="0" rtlCol="0" anchor="t">
            <a:spAutoFit/>
          </a:bodyPr>
          <a:lstStyle/>
          <a:p>
            <a:pPr algn="ctr">
              <a:lnSpc>
                <a:spcPts val="5040"/>
              </a:lnSpc>
            </a:pPr>
            <a:r>
              <a:rPr lang="en-US" sz="3200">
                <a:solidFill>
                  <a:srgbClr val="000000"/>
                </a:solidFill>
                <a:latin typeface="Open Sans Light Bold"/>
              </a:rPr>
              <a:t>Mengedit Pemesanan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13796255" y="730595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5932285" y="6931463"/>
            <a:ext cx="4263929" cy="4653675"/>
          </a:xfrm>
          <a:custGeom>
            <a:avLst/>
            <a:gdLst/>
            <a:ahLst/>
            <a:cxnLst/>
            <a:rect l="l" t="t" r="r" b="b"/>
            <a:pathLst>
              <a:path w="4263929" h="4653675">
                <a:moveTo>
                  <a:pt x="0" y="0"/>
                </a:moveTo>
                <a:lnTo>
                  <a:pt x="4263929" y="0"/>
                </a:lnTo>
                <a:lnTo>
                  <a:pt x="4263929" y="4653674"/>
                </a:lnTo>
                <a:lnTo>
                  <a:pt x="0" y="4653674"/>
                </a:lnTo>
                <a:lnTo>
                  <a:pt x="0" y="0"/>
                </a:lnTo>
                <a:close/>
              </a:path>
            </a:pathLst>
          </a:custGeom>
          <a:blipFill>
            <a:blip r:embed="rId3"/>
            <a:stretch>
              <a:fillRect/>
            </a:stretch>
          </a:blipFill>
        </p:spPr>
      </p:sp>
      <p:sp>
        <p:nvSpPr>
          <p:cNvPr id="4" name="TextBox 4"/>
          <p:cNvSpPr txBox="1"/>
          <p:nvPr/>
        </p:nvSpPr>
        <p:spPr>
          <a:xfrm>
            <a:off x="1028700" y="2686527"/>
            <a:ext cx="10010099" cy="1001876"/>
          </a:xfrm>
          <a:prstGeom prst="rect">
            <a:avLst/>
          </a:prstGeom>
        </p:spPr>
        <p:txBody>
          <a:bodyPr lIns="0" tIns="0" rIns="0" bIns="0" rtlCol="0" anchor="t">
            <a:spAutoFit/>
          </a:bodyPr>
          <a:lstStyle/>
          <a:p>
            <a:pPr>
              <a:lnSpc>
                <a:spcPts val="7568"/>
              </a:lnSpc>
            </a:pPr>
            <a:r>
              <a:rPr lang="en-US" sz="7568">
                <a:solidFill>
                  <a:srgbClr val="545454"/>
                </a:solidFill>
                <a:latin typeface="Roca One Bold"/>
              </a:rPr>
              <a:t>GOALS</a:t>
            </a:r>
          </a:p>
        </p:txBody>
      </p:sp>
      <p:sp>
        <p:nvSpPr>
          <p:cNvPr id="5" name="TextBox 5"/>
          <p:cNvSpPr txBox="1"/>
          <p:nvPr/>
        </p:nvSpPr>
        <p:spPr>
          <a:xfrm>
            <a:off x="1028700" y="3916142"/>
            <a:ext cx="15282267" cy="1064784"/>
          </a:xfrm>
          <a:prstGeom prst="rect">
            <a:avLst/>
          </a:prstGeom>
        </p:spPr>
        <p:txBody>
          <a:bodyPr lIns="0" tIns="0" rIns="0" bIns="0" rtlCol="0" anchor="t">
            <a:spAutoFit/>
          </a:bodyPr>
          <a:lstStyle/>
          <a:p>
            <a:pPr>
              <a:lnSpc>
                <a:spcPts val="4311"/>
              </a:lnSpc>
            </a:pPr>
            <a:r>
              <a:rPr lang="en-US" sz="3079">
                <a:solidFill>
                  <a:srgbClr val="545454"/>
                </a:solidFill>
                <a:latin typeface="Open Sans Bold"/>
              </a:rPr>
              <a:t>The purpose of the Flower and Bouquet Board Ordering information system is </a:t>
            </a:r>
          </a:p>
          <a:p>
            <a:pPr>
              <a:lnSpc>
                <a:spcPts val="4311"/>
              </a:lnSpc>
            </a:pPr>
            <a:endParaRPr lang="en-US" sz="3079">
              <a:solidFill>
                <a:srgbClr val="545454"/>
              </a:solidFill>
              <a:latin typeface="Open Sans Bold"/>
            </a:endParaRPr>
          </a:p>
        </p:txBody>
      </p:sp>
      <p:sp>
        <p:nvSpPr>
          <p:cNvPr id="6" name="TextBox 6"/>
          <p:cNvSpPr txBox="1"/>
          <p:nvPr/>
        </p:nvSpPr>
        <p:spPr>
          <a:xfrm>
            <a:off x="1643017" y="4780829"/>
            <a:ext cx="14667949" cy="2150634"/>
          </a:xfrm>
          <a:prstGeom prst="rect">
            <a:avLst/>
          </a:prstGeom>
        </p:spPr>
        <p:txBody>
          <a:bodyPr wrap="square" lIns="0" tIns="0" rIns="0" bIns="0" rtlCol="0" anchor="t">
            <a:spAutoFit/>
          </a:bodyPr>
          <a:lstStyle/>
          <a:p>
            <a:pPr>
              <a:lnSpc>
                <a:spcPts val="4311"/>
              </a:lnSpc>
            </a:pPr>
            <a:r>
              <a:rPr lang="en-US" sz="3079">
                <a:solidFill>
                  <a:srgbClr val="545454"/>
                </a:solidFill>
                <a:latin typeface="Open Sans Bold"/>
              </a:rPr>
              <a:t>Make it easier for sellers to sell products available in the store</a:t>
            </a:r>
          </a:p>
          <a:p>
            <a:pPr>
              <a:lnSpc>
                <a:spcPts val="4311"/>
              </a:lnSpc>
            </a:pPr>
            <a:r>
              <a:rPr lang="en-US" sz="3079">
                <a:solidFill>
                  <a:srgbClr val="545454"/>
                </a:solidFill>
                <a:latin typeface="Open Sans Bold"/>
              </a:rPr>
              <a:t>Make it easier for sellers to manage sales data</a:t>
            </a:r>
          </a:p>
          <a:p>
            <a:pPr>
              <a:lnSpc>
                <a:spcPts val="4311"/>
              </a:lnSpc>
            </a:pPr>
            <a:r>
              <a:rPr lang="en-US" sz="3079">
                <a:solidFill>
                  <a:srgbClr val="545454"/>
                </a:solidFill>
                <a:latin typeface="Open Sans Bold"/>
              </a:rPr>
              <a:t>Make it easier for buyers to make the order process </a:t>
            </a:r>
          </a:p>
          <a:p>
            <a:pPr>
              <a:lnSpc>
                <a:spcPts val="4311"/>
              </a:lnSpc>
            </a:pPr>
            <a:endParaRPr lang="en-US" sz="3079">
              <a:solidFill>
                <a:srgbClr val="545454"/>
              </a:solidFill>
              <a:latin typeface="Open Sans Bold"/>
            </a:endParaRPr>
          </a:p>
        </p:txBody>
      </p:sp>
      <p:sp>
        <p:nvSpPr>
          <p:cNvPr id="7" name="AutoShape 7"/>
          <p:cNvSpPr/>
          <p:nvPr/>
        </p:nvSpPr>
        <p:spPr>
          <a:xfrm>
            <a:off x="1202901" y="739345"/>
            <a:ext cx="15108066" cy="0"/>
          </a:xfrm>
          <a:prstGeom prst="line">
            <a:avLst/>
          </a:prstGeom>
          <a:ln w="19050" cap="flat">
            <a:solidFill>
              <a:srgbClr val="000000"/>
            </a:solidFill>
            <a:prstDash val="solid"/>
            <a:headEnd type="none" w="sm" len="sm"/>
            <a:tailEnd type="none" w="sm" len="sm"/>
          </a:ln>
        </p:spPr>
      </p:sp>
      <p:sp>
        <p:nvSpPr>
          <p:cNvPr id="8" name="AutoShape 8"/>
          <p:cNvSpPr/>
          <p:nvPr/>
        </p:nvSpPr>
        <p:spPr>
          <a:xfrm>
            <a:off x="1202901" y="1381602"/>
            <a:ext cx="15108066" cy="0"/>
          </a:xfrm>
          <a:prstGeom prst="line">
            <a:avLst/>
          </a:prstGeom>
          <a:ln w="19050" cap="flat">
            <a:solidFill>
              <a:srgbClr val="000000"/>
            </a:solidFill>
            <a:prstDash val="solid"/>
            <a:headEnd type="none" w="sm" len="sm"/>
            <a:tailEnd type="none" w="sm" len="sm"/>
          </a:ln>
        </p:spPr>
      </p:sp>
      <p:sp>
        <p:nvSpPr>
          <p:cNvPr id="9" name="TextBox 9"/>
          <p:cNvSpPr txBox="1"/>
          <p:nvPr/>
        </p:nvSpPr>
        <p:spPr>
          <a:xfrm>
            <a:off x="1341041" y="869021"/>
            <a:ext cx="3118411" cy="325755"/>
          </a:xfrm>
          <a:prstGeom prst="rect">
            <a:avLst/>
          </a:prstGeom>
        </p:spPr>
        <p:txBody>
          <a:bodyPr lIns="0" tIns="0" rIns="0" bIns="0" rtlCol="0" anchor="t">
            <a:spAutoFit/>
          </a:bodyPr>
          <a:lstStyle/>
          <a:p>
            <a:pPr>
              <a:lnSpc>
                <a:spcPts val="2519"/>
              </a:lnSpc>
            </a:pPr>
            <a:r>
              <a:rPr lang="en-US" sz="1799">
                <a:solidFill>
                  <a:srgbClr val="545454"/>
                </a:solidFill>
                <a:latin typeface="Poppins"/>
              </a:rPr>
              <a:t>FINAL PROJECT 2</a:t>
            </a:r>
          </a:p>
        </p:txBody>
      </p:sp>
      <p:sp>
        <p:nvSpPr>
          <p:cNvPr id="10" name="TextBox 10"/>
          <p:cNvSpPr txBox="1"/>
          <p:nvPr/>
        </p:nvSpPr>
        <p:spPr>
          <a:xfrm>
            <a:off x="13337400" y="869021"/>
            <a:ext cx="2892368" cy="325755"/>
          </a:xfrm>
          <a:prstGeom prst="rect">
            <a:avLst/>
          </a:prstGeom>
        </p:spPr>
        <p:txBody>
          <a:bodyPr lIns="0" tIns="0" rIns="0" bIns="0" rtlCol="0" anchor="t">
            <a:spAutoFit/>
          </a:bodyPr>
          <a:lstStyle/>
          <a:p>
            <a:pPr algn="r">
              <a:lnSpc>
                <a:spcPts val="2520"/>
              </a:lnSpc>
            </a:pPr>
            <a:r>
              <a:rPr lang="en-US" sz="1800">
                <a:solidFill>
                  <a:srgbClr val="545454"/>
                </a:solidFill>
                <a:latin typeface="Poppins"/>
              </a:rPr>
              <a:t>KELOMPOK 01</a:t>
            </a:r>
          </a:p>
        </p:txBody>
      </p:sp>
      <p:grpSp>
        <p:nvGrpSpPr>
          <p:cNvPr id="11" name="Group 11"/>
          <p:cNvGrpSpPr/>
          <p:nvPr/>
        </p:nvGrpSpPr>
        <p:grpSpPr>
          <a:xfrm>
            <a:off x="1247773" y="4981163"/>
            <a:ext cx="248829" cy="248829"/>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3380"/>
                </a:lnSpc>
              </a:pPr>
              <a:endParaRPr/>
            </a:p>
          </p:txBody>
        </p:sp>
      </p:grpSp>
      <p:grpSp>
        <p:nvGrpSpPr>
          <p:cNvPr id="14" name="Group 14"/>
          <p:cNvGrpSpPr/>
          <p:nvPr/>
        </p:nvGrpSpPr>
        <p:grpSpPr>
          <a:xfrm>
            <a:off x="1247773" y="5515742"/>
            <a:ext cx="248829" cy="248829"/>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3380"/>
                </a:lnSpc>
              </a:pPr>
              <a:endParaRPr/>
            </a:p>
          </p:txBody>
        </p:sp>
      </p:grpSp>
      <p:grpSp>
        <p:nvGrpSpPr>
          <p:cNvPr id="17" name="Group 17"/>
          <p:cNvGrpSpPr/>
          <p:nvPr/>
        </p:nvGrpSpPr>
        <p:grpSpPr>
          <a:xfrm>
            <a:off x="1247773" y="6050320"/>
            <a:ext cx="248829" cy="248829"/>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3380"/>
                </a:lnSpc>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192641" y="2315357"/>
            <a:ext cx="9902717" cy="7302619"/>
          </a:xfrm>
          <a:custGeom>
            <a:avLst/>
            <a:gdLst/>
            <a:ahLst/>
            <a:cxnLst/>
            <a:rect l="l" t="t" r="r" b="b"/>
            <a:pathLst>
              <a:path w="9902717" h="7302619">
                <a:moveTo>
                  <a:pt x="0" y="0"/>
                </a:moveTo>
                <a:lnTo>
                  <a:pt x="9902718" y="0"/>
                </a:lnTo>
                <a:lnTo>
                  <a:pt x="9902718" y="7302620"/>
                </a:lnTo>
                <a:lnTo>
                  <a:pt x="0" y="7302620"/>
                </a:lnTo>
                <a:lnTo>
                  <a:pt x="0" y="0"/>
                </a:lnTo>
                <a:close/>
              </a:path>
            </a:pathLst>
          </a:custGeom>
          <a:blipFill>
            <a:blip r:embed="rId5"/>
            <a:stretch>
              <a:fillRect/>
            </a:stretch>
          </a:blipFill>
        </p:spPr>
      </p:sp>
      <p:sp>
        <p:nvSpPr>
          <p:cNvPr id="5" name="TextBox 5"/>
          <p:cNvSpPr txBox="1"/>
          <p:nvPr/>
        </p:nvSpPr>
        <p:spPr>
          <a:xfrm>
            <a:off x="676549" y="756560"/>
            <a:ext cx="4078160" cy="1371514"/>
          </a:xfrm>
          <a:prstGeom prst="rect">
            <a:avLst/>
          </a:prstGeom>
        </p:spPr>
        <p:txBody>
          <a:bodyPr lIns="0" tIns="0" rIns="0" bIns="0" rtlCol="0" anchor="t">
            <a:spAutoFit/>
          </a:bodyPr>
          <a:lstStyle/>
          <a:p>
            <a:pPr>
              <a:lnSpc>
                <a:spcPts val="5312"/>
              </a:lnSpc>
            </a:pPr>
            <a:r>
              <a:rPr lang="en-US" sz="5312">
                <a:solidFill>
                  <a:srgbClr val="000000"/>
                </a:solidFill>
                <a:latin typeface="Roca One"/>
              </a:rPr>
              <a:t>SEQUENCE</a:t>
            </a:r>
          </a:p>
          <a:p>
            <a:pPr>
              <a:lnSpc>
                <a:spcPts val="5312"/>
              </a:lnSpc>
            </a:pPr>
            <a:r>
              <a:rPr lang="en-US" sz="5312">
                <a:solidFill>
                  <a:srgbClr val="000000"/>
                </a:solidFill>
                <a:latin typeface="Roca One"/>
              </a:rPr>
              <a:t>DIAGRAM</a:t>
            </a:r>
          </a:p>
        </p:txBody>
      </p:sp>
      <p:sp>
        <p:nvSpPr>
          <p:cNvPr id="6" name="TextBox 6"/>
          <p:cNvSpPr txBox="1"/>
          <p:nvPr/>
        </p:nvSpPr>
        <p:spPr>
          <a:xfrm>
            <a:off x="6677500" y="1634888"/>
            <a:ext cx="4932998" cy="586827"/>
          </a:xfrm>
          <a:prstGeom prst="rect">
            <a:avLst/>
          </a:prstGeom>
        </p:spPr>
        <p:txBody>
          <a:bodyPr lIns="0" tIns="0" rIns="0" bIns="0" rtlCol="0" anchor="t">
            <a:spAutoFit/>
          </a:bodyPr>
          <a:lstStyle/>
          <a:p>
            <a:pPr algn="ctr">
              <a:lnSpc>
                <a:spcPts val="5040"/>
              </a:lnSpc>
            </a:pPr>
            <a:r>
              <a:rPr lang="en-US" sz="3200">
                <a:solidFill>
                  <a:srgbClr val="000000"/>
                </a:solidFill>
                <a:latin typeface="Open Sans Light Bold"/>
              </a:rPr>
              <a:t>Verifikasi Pemesanan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092227" y="2374826"/>
            <a:ext cx="11811676" cy="6602424"/>
          </a:xfrm>
          <a:custGeom>
            <a:avLst/>
            <a:gdLst/>
            <a:ahLst/>
            <a:cxnLst/>
            <a:rect l="l" t="t" r="r" b="b"/>
            <a:pathLst>
              <a:path w="11811676" h="6602424">
                <a:moveTo>
                  <a:pt x="0" y="0"/>
                </a:moveTo>
                <a:lnTo>
                  <a:pt x="11811676" y="0"/>
                </a:lnTo>
                <a:lnTo>
                  <a:pt x="11811676" y="6602424"/>
                </a:lnTo>
                <a:lnTo>
                  <a:pt x="0" y="6602424"/>
                </a:lnTo>
                <a:lnTo>
                  <a:pt x="0" y="0"/>
                </a:lnTo>
                <a:close/>
              </a:path>
            </a:pathLst>
          </a:custGeom>
          <a:blipFill>
            <a:blip r:embed="rId5"/>
            <a:stretch>
              <a:fillRect/>
            </a:stretch>
          </a:blipFill>
        </p:spPr>
      </p:sp>
      <p:sp>
        <p:nvSpPr>
          <p:cNvPr id="5" name="TextBox 5"/>
          <p:cNvSpPr txBox="1"/>
          <p:nvPr/>
        </p:nvSpPr>
        <p:spPr>
          <a:xfrm>
            <a:off x="676549" y="756560"/>
            <a:ext cx="4078160" cy="1371514"/>
          </a:xfrm>
          <a:prstGeom prst="rect">
            <a:avLst/>
          </a:prstGeom>
        </p:spPr>
        <p:txBody>
          <a:bodyPr lIns="0" tIns="0" rIns="0" bIns="0" rtlCol="0" anchor="t">
            <a:spAutoFit/>
          </a:bodyPr>
          <a:lstStyle/>
          <a:p>
            <a:pPr>
              <a:lnSpc>
                <a:spcPts val="5312"/>
              </a:lnSpc>
            </a:pPr>
            <a:r>
              <a:rPr lang="en-US" sz="5312">
                <a:solidFill>
                  <a:srgbClr val="000000"/>
                </a:solidFill>
                <a:latin typeface="Roca One"/>
              </a:rPr>
              <a:t>SEQUENCE</a:t>
            </a:r>
          </a:p>
          <a:p>
            <a:pPr>
              <a:lnSpc>
                <a:spcPts val="5312"/>
              </a:lnSpc>
            </a:pPr>
            <a:r>
              <a:rPr lang="en-US" sz="5312">
                <a:solidFill>
                  <a:srgbClr val="000000"/>
                </a:solidFill>
                <a:latin typeface="Roca One"/>
              </a:rPr>
              <a:t>DIAGRAM</a:t>
            </a:r>
          </a:p>
        </p:txBody>
      </p:sp>
      <p:sp>
        <p:nvSpPr>
          <p:cNvPr id="6" name="TextBox 6"/>
          <p:cNvSpPr txBox="1"/>
          <p:nvPr/>
        </p:nvSpPr>
        <p:spPr>
          <a:xfrm>
            <a:off x="7467600" y="1664623"/>
            <a:ext cx="4307681" cy="586827"/>
          </a:xfrm>
          <a:prstGeom prst="rect">
            <a:avLst/>
          </a:prstGeom>
        </p:spPr>
        <p:txBody>
          <a:bodyPr lIns="0" tIns="0" rIns="0" bIns="0" rtlCol="0" anchor="t">
            <a:spAutoFit/>
          </a:bodyPr>
          <a:lstStyle/>
          <a:p>
            <a:pPr algn="ctr">
              <a:lnSpc>
                <a:spcPts val="5040"/>
              </a:lnSpc>
            </a:pPr>
            <a:r>
              <a:rPr lang="en-US" sz="3200">
                <a:solidFill>
                  <a:srgbClr val="000000"/>
                </a:solidFill>
                <a:latin typeface="Open Sans Light Bold"/>
              </a:rPr>
              <a:t>Memberikan Reviu</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092227" y="2336481"/>
            <a:ext cx="12282128" cy="6411901"/>
          </a:xfrm>
          <a:custGeom>
            <a:avLst/>
            <a:gdLst/>
            <a:ahLst/>
            <a:cxnLst/>
            <a:rect l="l" t="t" r="r" b="b"/>
            <a:pathLst>
              <a:path w="12282128" h="6411901">
                <a:moveTo>
                  <a:pt x="0" y="0"/>
                </a:moveTo>
                <a:lnTo>
                  <a:pt x="12282128" y="0"/>
                </a:lnTo>
                <a:lnTo>
                  <a:pt x="12282128" y="6411900"/>
                </a:lnTo>
                <a:lnTo>
                  <a:pt x="0" y="6411900"/>
                </a:lnTo>
                <a:lnTo>
                  <a:pt x="0" y="0"/>
                </a:lnTo>
                <a:close/>
              </a:path>
            </a:pathLst>
          </a:custGeom>
          <a:blipFill>
            <a:blip r:embed="rId5"/>
            <a:stretch>
              <a:fillRect/>
            </a:stretch>
          </a:blipFill>
        </p:spPr>
      </p:sp>
      <p:sp>
        <p:nvSpPr>
          <p:cNvPr id="5" name="TextBox 5"/>
          <p:cNvSpPr txBox="1"/>
          <p:nvPr/>
        </p:nvSpPr>
        <p:spPr>
          <a:xfrm>
            <a:off x="676549" y="756560"/>
            <a:ext cx="4078160" cy="1371514"/>
          </a:xfrm>
          <a:prstGeom prst="rect">
            <a:avLst/>
          </a:prstGeom>
        </p:spPr>
        <p:txBody>
          <a:bodyPr lIns="0" tIns="0" rIns="0" bIns="0" rtlCol="0" anchor="t">
            <a:spAutoFit/>
          </a:bodyPr>
          <a:lstStyle/>
          <a:p>
            <a:pPr>
              <a:lnSpc>
                <a:spcPts val="5312"/>
              </a:lnSpc>
            </a:pPr>
            <a:r>
              <a:rPr lang="en-US" sz="5312">
                <a:solidFill>
                  <a:srgbClr val="000000"/>
                </a:solidFill>
                <a:latin typeface="Roca One"/>
              </a:rPr>
              <a:t>SEQUENCE</a:t>
            </a:r>
          </a:p>
          <a:p>
            <a:pPr>
              <a:lnSpc>
                <a:spcPts val="5312"/>
              </a:lnSpc>
            </a:pPr>
            <a:r>
              <a:rPr lang="en-US" sz="5312">
                <a:solidFill>
                  <a:srgbClr val="000000"/>
                </a:solidFill>
                <a:latin typeface="Roca One"/>
              </a:rPr>
              <a:t>DIAGRAM</a:t>
            </a:r>
          </a:p>
        </p:txBody>
      </p:sp>
      <p:sp>
        <p:nvSpPr>
          <p:cNvPr id="6" name="TextBox 6"/>
          <p:cNvSpPr txBox="1"/>
          <p:nvPr/>
        </p:nvSpPr>
        <p:spPr>
          <a:xfrm>
            <a:off x="6934200" y="1618868"/>
            <a:ext cx="5617488" cy="586827"/>
          </a:xfrm>
          <a:prstGeom prst="rect">
            <a:avLst/>
          </a:prstGeom>
        </p:spPr>
        <p:txBody>
          <a:bodyPr lIns="0" tIns="0" rIns="0" bIns="0" rtlCol="0" anchor="t">
            <a:spAutoFit/>
          </a:bodyPr>
          <a:lstStyle/>
          <a:p>
            <a:pPr algn="ctr">
              <a:lnSpc>
                <a:spcPts val="5040"/>
              </a:lnSpc>
            </a:pPr>
            <a:r>
              <a:rPr lang="en-US" sz="3200">
                <a:solidFill>
                  <a:srgbClr val="000000"/>
                </a:solidFill>
                <a:latin typeface="Open Sans Light Bold"/>
              </a:rPr>
              <a:t>Rekapitulasi Pemesanan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413695" y="2399557"/>
            <a:ext cx="11811676" cy="5487886"/>
          </a:xfrm>
          <a:custGeom>
            <a:avLst/>
            <a:gdLst/>
            <a:ahLst/>
            <a:cxnLst/>
            <a:rect l="l" t="t" r="r" b="b"/>
            <a:pathLst>
              <a:path w="11811676" h="5487886">
                <a:moveTo>
                  <a:pt x="0" y="0"/>
                </a:moveTo>
                <a:lnTo>
                  <a:pt x="11811676" y="0"/>
                </a:lnTo>
                <a:lnTo>
                  <a:pt x="11811676" y="5487886"/>
                </a:lnTo>
                <a:lnTo>
                  <a:pt x="0" y="5487886"/>
                </a:lnTo>
                <a:lnTo>
                  <a:pt x="0" y="0"/>
                </a:lnTo>
                <a:close/>
              </a:path>
            </a:pathLst>
          </a:custGeom>
          <a:blipFill>
            <a:blip r:embed="rId5"/>
            <a:stretch>
              <a:fillRect/>
            </a:stretch>
          </a:blipFill>
        </p:spPr>
      </p:sp>
      <p:sp>
        <p:nvSpPr>
          <p:cNvPr id="5" name="TextBox 5"/>
          <p:cNvSpPr txBox="1"/>
          <p:nvPr/>
        </p:nvSpPr>
        <p:spPr>
          <a:xfrm>
            <a:off x="676549" y="756560"/>
            <a:ext cx="4078160" cy="1371514"/>
          </a:xfrm>
          <a:prstGeom prst="rect">
            <a:avLst/>
          </a:prstGeom>
        </p:spPr>
        <p:txBody>
          <a:bodyPr lIns="0" tIns="0" rIns="0" bIns="0" rtlCol="0" anchor="t">
            <a:spAutoFit/>
          </a:bodyPr>
          <a:lstStyle/>
          <a:p>
            <a:pPr>
              <a:lnSpc>
                <a:spcPts val="5312"/>
              </a:lnSpc>
            </a:pPr>
            <a:r>
              <a:rPr lang="en-US" sz="5312">
                <a:solidFill>
                  <a:srgbClr val="000000"/>
                </a:solidFill>
                <a:latin typeface="Roca One"/>
              </a:rPr>
              <a:t>SEQUENCE</a:t>
            </a:r>
          </a:p>
          <a:p>
            <a:pPr>
              <a:lnSpc>
                <a:spcPts val="5312"/>
              </a:lnSpc>
            </a:pPr>
            <a:r>
              <a:rPr lang="en-US" sz="5312">
                <a:solidFill>
                  <a:srgbClr val="000000"/>
                </a:solidFill>
                <a:latin typeface="Roca One"/>
              </a:rPr>
              <a:t>DIAGRAM</a:t>
            </a:r>
          </a:p>
        </p:txBody>
      </p:sp>
      <p:sp>
        <p:nvSpPr>
          <p:cNvPr id="6" name="TextBox 6"/>
          <p:cNvSpPr txBox="1"/>
          <p:nvPr/>
        </p:nvSpPr>
        <p:spPr>
          <a:xfrm>
            <a:off x="7832258" y="1604453"/>
            <a:ext cx="4974550" cy="586827"/>
          </a:xfrm>
          <a:prstGeom prst="rect">
            <a:avLst/>
          </a:prstGeom>
        </p:spPr>
        <p:txBody>
          <a:bodyPr lIns="0" tIns="0" rIns="0" bIns="0" rtlCol="0" anchor="t">
            <a:spAutoFit/>
          </a:bodyPr>
          <a:lstStyle/>
          <a:p>
            <a:pPr algn="ctr">
              <a:lnSpc>
                <a:spcPts val="5040"/>
              </a:lnSpc>
            </a:pPr>
            <a:r>
              <a:rPr lang="en-US" sz="3200">
                <a:solidFill>
                  <a:srgbClr val="000000"/>
                </a:solidFill>
                <a:latin typeface="Open Sans Light Bold"/>
              </a:rPr>
              <a:t>Rekapitulasi Penjulan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082702" y="2382068"/>
            <a:ext cx="11139531" cy="6729419"/>
          </a:xfrm>
          <a:custGeom>
            <a:avLst/>
            <a:gdLst/>
            <a:ahLst/>
            <a:cxnLst/>
            <a:rect l="l" t="t" r="r" b="b"/>
            <a:pathLst>
              <a:path w="11139531" h="6729419">
                <a:moveTo>
                  <a:pt x="0" y="0"/>
                </a:moveTo>
                <a:lnTo>
                  <a:pt x="11139531" y="0"/>
                </a:lnTo>
                <a:lnTo>
                  <a:pt x="11139531" y="6729420"/>
                </a:lnTo>
                <a:lnTo>
                  <a:pt x="0" y="6729420"/>
                </a:lnTo>
                <a:lnTo>
                  <a:pt x="0" y="0"/>
                </a:lnTo>
                <a:close/>
              </a:path>
            </a:pathLst>
          </a:custGeom>
          <a:blipFill>
            <a:blip r:embed="rId5"/>
            <a:stretch>
              <a:fillRect/>
            </a:stretch>
          </a:blipFill>
        </p:spPr>
      </p:sp>
      <p:sp>
        <p:nvSpPr>
          <p:cNvPr id="5" name="TextBox 5"/>
          <p:cNvSpPr txBox="1"/>
          <p:nvPr/>
        </p:nvSpPr>
        <p:spPr>
          <a:xfrm>
            <a:off x="676549" y="756560"/>
            <a:ext cx="4078160" cy="1371514"/>
          </a:xfrm>
          <a:prstGeom prst="rect">
            <a:avLst/>
          </a:prstGeom>
        </p:spPr>
        <p:txBody>
          <a:bodyPr lIns="0" tIns="0" rIns="0" bIns="0" rtlCol="0" anchor="t">
            <a:spAutoFit/>
          </a:bodyPr>
          <a:lstStyle/>
          <a:p>
            <a:pPr>
              <a:lnSpc>
                <a:spcPts val="5312"/>
              </a:lnSpc>
            </a:pPr>
            <a:r>
              <a:rPr lang="en-US" sz="5312">
                <a:solidFill>
                  <a:srgbClr val="000000"/>
                </a:solidFill>
                <a:latin typeface="Roca One"/>
              </a:rPr>
              <a:t>SEQUENCE</a:t>
            </a:r>
          </a:p>
          <a:p>
            <a:pPr>
              <a:lnSpc>
                <a:spcPts val="5312"/>
              </a:lnSpc>
            </a:pPr>
            <a:r>
              <a:rPr lang="en-US" sz="5312">
                <a:solidFill>
                  <a:srgbClr val="000000"/>
                </a:solidFill>
                <a:latin typeface="Roca One"/>
              </a:rPr>
              <a:t>DIAGRAM</a:t>
            </a:r>
          </a:p>
        </p:txBody>
      </p:sp>
      <p:sp>
        <p:nvSpPr>
          <p:cNvPr id="6" name="TextBox 6"/>
          <p:cNvSpPr txBox="1"/>
          <p:nvPr/>
        </p:nvSpPr>
        <p:spPr>
          <a:xfrm>
            <a:off x="6974180" y="1541247"/>
            <a:ext cx="5356573" cy="586827"/>
          </a:xfrm>
          <a:prstGeom prst="rect">
            <a:avLst/>
          </a:prstGeom>
        </p:spPr>
        <p:txBody>
          <a:bodyPr wrap="square" lIns="0" tIns="0" rIns="0" bIns="0" rtlCol="0" anchor="t">
            <a:spAutoFit/>
          </a:bodyPr>
          <a:lstStyle/>
          <a:p>
            <a:pPr algn="ctr">
              <a:lnSpc>
                <a:spcPts val="5040"/>
              </a:lnSpc>
            </a:pPr>
            <a:r>
              <a:rPr lang="en-US" sz="3200">
                <a:solidFill>
                  <a:srgbClr val="000000"/>
                </a:solidFill>
                <a:latin typeface="Open Sans Light Bold"/>
              </a:rPr>
              <a:t>Menonaktifkan Toko</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1447800" y="1247094"/>
            <a:ext cx="15618279" cy="8250011"/>
            <a:chOff x="0" y="0"/>
            <a:chExt cx="4113456" cy="2172842"/>
          </a:xfrm>
        </p:grpSpPr>
        <p:sp>
          <p:nvSpPr>
            <p:cNvPr id="4" name="Freeform 4"/>
            <p:cNvSpPr/>
            <p:nvPr/>
          </p:nvSpPr>
          <p:spPr>
            <a:xfrm>
              <a:off x="0" y="0"/>
              <a:ext cx="4113456" cy="2172842"/>
            </a:xfrm>
            <a:custGeom>
              <a:avLst/>
              <a:gdLst/>
              <a:ahLst/>
              <a:cxnLst/>
              <a:rect l="l" t="t" r="r" b="b"/>
              <a:pathLst>
                <a:path w="4113456" h="2172842">
                  <a:moveTo>
                    <a:pt x="0" y="0"/>
                  </a:moveTo>
                  <a:lnTo>
                    <a:pt x="4113456" y="0"/>
                  </a:lnTo>
                  <a:lnTo>
                    <a:pt x="4113456" y="2172842"/>
                  </a:lnTo>
                  <a:lnTo>
                    <a:pt x="0" y="2172842"/>
                  </a:lnTo>
                  <a:close/>
                </a:path>
              </a:pathLst>
            </a:custGeom>
            <a:solidFill>
              <a:srgbClr val="F4EADE"/>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2519"/>
                </a:lnSpc>
              </a:pPr>
              <a:endParaRPr/>
            </a:p>
          </p:txBody>
        </p:sp>
      </p:grpSp>
      <p:sp>
        <p:nvSpPr>
          <p:cNvPr id="9" name="AutoShape 9"/>
          <p:cNvSpPr/>
          <p:nvPr/>
        </p:nvSpPr>
        <p:spPr>
          <a:xfrm>
            <a:off x="1589967" y="1274989"/>
            <a:ext cx="15108066" cy="0"/>
          </a:xfrm>
          <a:prstGeom prst="line">
            <a:avLst/>
          </a:prstGeom>
          <a:ln w="19050" cap="flat">
            <a:solidFill>
              <a:srgbClr val="000000"/>
            </a:solidFill>
            <a:prstDash val="solid"/>
            <a:headEnd type="none" w="sm" len="sm"/>
            <a:tailEnd type="none" w="sm" len="sm"/>
          </a:ln>
        </p:spPr>
      </p:sp>
      <p:sp>
        <p:nvSpPr>
          <p:cNvPr id="10" name="AutoShape 10"/>
          <p:cNvSpPr/>
          <p:nvPr/>
        </p:nvSpPr>
        <p:spPr>
          <a:xfrm>
            <a:off x="1845073" y="9028339"/>
            <a:ext cx="15108066" cy="0"/>
          </a:xfrm>
          <a:prstGeom prst="line">
            <a:avLst/>
          </a:prstGeom>
          <a:ln w="19050" cap="flat">
            <a:solidFill>
              <a:srgbClr val="000000"/>
            </a:solidFill>
            <a:prstDash val="solid"/>
            <a:headEnd type="none" w="sm" len="sm"/>
            <a:tailEnd type="none" w="sm" len="sm"/>
          </a:ln>
        </p:spPr>
      </p:sp>
      <p:sp>
        <p:nvSpPr>
          <p:cNvPr id="11" name="TextBox 11"/>
          <p:cNvSpPr txBox="1"/>
          <p:nvPr/>
        </p:nvSpPr>
        <p:spPr>
          <a:xfrm>
            <a:off x="1728107" y="8499702"/>
            <a:ext cx="2970230" cy="368299"/>
          </a:xfrm>
          <a:prstGeom prst="rect">
            <a:avLst/>
          </a:prstGeom>
        </p:spPr>
        <p:txBody>
          <a:bodyPr lIns="0" tIns="0" rIns="0" bIns="0" rtlCol="0" anchor="t">
            <a:spAutoFit/>
          </a:bodyPr>
          <a:lstStyle/>
          <a:p>
            <a:pPr>
              <a:lnSpc>
                <a:spcPts val="2800"/>
              </a:lnSpc>
            </a:pPr>
            <a:r>
              <a:rPr lang="en-US" sz="2000">
                <a:solidFill>
                  <a:srgbClr val="545454"/>
                </a:solidFill>
                <a:latin typeface="Poppins"/>
              </a:rPr>
              <a:t>BY : KELOMPOK 01</a:t>
            </a:r>
          </a:p>
        </p:txBody>
      </p:sp>
      <p:sp>
        <p:nvSpPr>
          <p:cNvPr id="12" name="TextBox 12"/>
          <p:cNvSpPr txBox="1"/>
          <p:nvPr/>
        </p:nvSpPr>
        <p:spPr>
          <a:xfrm>
            <a:off x="13171407" y="8509227"/>
            <a:ext cx="3526626" cy="358775"/>
          </a:xfrm>
          <a:prstGeom prst="rect">
            <a:avLst/>
          </a:prstGeom>
        </p:spPr>
        <p:txBody>
          <a:bodyPr lIns="0" tIns="0" rIns="0" bIns="0" rtlCol="0" anchor="t">
            <a:spAutoFit/>
          </a:bodyPr>
          <a:lstStyle/>
          <a:p>
            <a:pPr algn="r">
              <a:lnSpc>
                <a:spcPts val="2799"/>
              </a:lnSpc>
            </a:pPr>
            <a:r>
              <a:rPr lang="en-US" sz="1999">
                <a:solidFill>
                  <a:srgbClr val="545454"/>
                </a:solidFill>
                <a:latin typeface="Poppins"/>
              </a:rPr>
              <a:t>FINAL PROJECT 2</a:t>
            </a:r>
          </a:p>
        </p:txBody>
      </p:sp>
      <p:sp>
        <p:nvSpPr>
          <p:cNvPr id="13" name="TextBox 13"/>
          <p:cNvSpPr txBox="1"/>
          <p:nvPr/>
        </p:nvSpPr>
        <p:spPr>
          <a:xfrm>
            <a:off x="836299" y="5372100"/>
            <a:ext cx="10499702" cy="1615763"/>
          </a:xfrm>
          <a:prstGeom prst="rect">
            <a:avLst/>
          </a:prstGeom>
        </p:spPr>
        <p:txBody>
          <a:bodyPr lIns="0" tIns="0" rIns="0" bIns="0" rtlCol="0" anchor="t">
            <a:spAutoFit/>
          </a:bodyPr>
          <a:lstStyle/>
          <a:p>
            <a:pPr algn="ctr">
              <a:lnSpc>
                <a:spcPts val="11999"/>
              </a:lnSpc>
            </a:pPr>
            <a:r>
              <a:rPr lang="en-US" sz="11999">
                <a:solidFill>
                  <a:srgbClr val="545454"/>
                </a:solidFill>
                <a:latin typeface="Roca One"/>
              </a:rPr>
              <a:t> </a:t>
            </a:r>
          </a:p>
        </p:txBody>
      </p:sp>
      <p:sp>
        <p:nvSpPr>
          <p:cNvPr id="14" name="TextBox 14"/>
          <p:cNvSpPr txBox="1"/>
          <p:nvPr/>
        </p:nvSpPr>
        <p:spPr>
          <a:xfrm>
            <a:off x="7162800" y="4807961"/>
            <a:ext cx="5487738" cy="1346459"/>
          </a:xfrm>
          <a:prstGeom prst="rect">
            <a:avLst/>
          </a:prstGeom>
        </p:spPr>
        <p:txBody>
          <a:bodyPr wrap="square" lIns="0" tIns="0" rIns="0" bIns="0" rtlCol="0" anchor="t">
            <a:spAutoFit/>
          </a:bodyPr>
          <a:lstStyle/>
          <a:p>
            <a:pPr>
              <a:lnSpc>
                <a:spcPts val="9999"/>
              </a:lnSpc>
            </a:pPr>
            <a:r>
              <a:rPr lang="en-US" sz="9999" dirty="0">
                <a:solidFill>
                  <a:srgbClr val="545454"/>
                </a:solidFill>
                <a:latin typeface="Roca One"/>
              </a:rPr>
              <a:t>DEMO</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1600200" y="3373388"/>
            <a:ext cx="15618279" cy="8250011"/>
            <a:chOff x="0" y="0"/>
            <a:chExt cx="4113456" cy="2172842"/>
          </a:xfrm>
        </p:grpSpPr>
        <p:sp>
          <p:nvSpPr>
            <p:cNvPr id="4" name="Freeform 4"/>
            <p:cNvSpPr/>
            <p:nvPr/>
          </p:nvSpPr>
          <p:spPr>
            <a:xfrm>
              <a:off x="0" y="0"/>
              <a:ext cx="4113456" cy="2172842"/>
            </a:xfrm>
            <a:custGeom>
              <a:avLst/>
              <a:gdLst/>
              <a:ahLst/>
              <a:cxnLst/>
              <a:rect l="l" t="t" r="r" b="b"/>
              <a:pathLst>
                <a:path w="4113456" h="2172842">
                  <a:moveTo>
                    <a:pt x="0" y="0"/>
                  </a:moveTo>
                  <a:lnTo>
                    <a:pt x="4113456" y="0"/>
                  </a:lnTo>
                  <a:lnTo>
                    <a:pt x="4113456" y="2172842"/>
                  </a:lnTo>
                  <a:lnTo>
                    <a:pt x="0" y="2172842"/>
                  </a:lnTo>
                  <a:close/>
                </a:path>
              </a:pathLst>
            </a:custGeom>
            <a:solidFill>
              <a:srgbClr val="F4EADE"/>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2519"/>
                </a:lnSpc>
              </a:pPr>
              <a:endParaRPr/>
            </a:p>
          </p:txBody>
        </p:sp>
      </p:grpSp>
      <p:grpSp>
        <p:nvGrpSpPr>
          <p:cNvPr id="6" name="Group 6"/>
          <p:cNvGrpSpPr>
            <a:grpSpLocks noChangeAspect="1"/>
          </p:cNvGrpSpPr>
          <p:nvPr/>
        </p:nvGrpSpPr>
        <p:grpSpPr>
          <a:xfrm>
            <a:off x="8818822" y="2343561"/>
            <a:ext cx="3337023" cy="5246370"/>
            <a:chOff x="0" y="0"/>
            <a:chExt cx="5671566" cy="8916670"/>
          </a:xfrm>
        </p:grpSpPr>
        <p:sp>
          <p:nvSpPr>
            <p:cNvPr id="7" name="Freeform 7"/>
            <p:cNvSpPr/>
            <p:nvPr/>
          </p:nvSpPr>
          <p:spPr>
            <a:xfrm>
              <a:off x="155575" y="155575"/>
              <a:ext cx="5360416" cy="8605520"/>
            </a:xfrm>
            <a:custGeom>
              <a:avLst/>
              <a:gdLst/>
              <a:ahLst/>
              <a:cxnLst/>
              <a:rect l="l" t="t" r="r" b="b"/>
              <a:pathLst>
                <a:path w="5360416" h="8605520">
                  <a:moveTo>
                    <a:pt x="0" y="8605520"/>
                  </a:moveTo>
                  <a:lnTo>
                    <a:pt x="0" y="2626995"/>
                  </a:lnTo>
                  <a:cubicBezTo>
                    <a:pt x="13970" y="1525270"/>
                    <a:pt x="732790" y="529336"/>
                    <a:pt x="1788668" y="148971"/>
                  </a:cubicBezTo>
                  <a:cubicBezTo>
                    <a:pt x="1793240" y="147701"/>
                    <a:pt x="1800860" y="145542"/>
                    <a:pt x="1809877" y="141859"/>
                  </a:cubicBezTo>
                  <a:cubicBezTo>
                    <a:pt x="2089658" y="47879"/>
                    <a:pt x="2382393" y="0"/>
                    <a:pt x="2678684" y="0"/>
                  </a:cubicBezTo>
                  <a:lnTo>
                    <a:pt x="2681732" y="0"/>
                  </a:lnTo>
                  <a:cubicBezTo>
                    <a:pt x="2978150" y="0"/>
                    <a:pt x="3270758" y="47879"/>
                    <a:pt x="3550539" y="141859"/>
                  </a:cubicBezTo>
                  <a:cubicBezTo>
                    <a:pt x="3559556" y="145542"/>
                    <a:pt x="3567176" y="147701"/>
                    <a:pt x="3571748" y="148971"/>
                  </a:cubicBezTo>
                  <a:cubicBezTo>
                    <a:pt x="4627626" y="529209"/>
                    <a:pt x="5346319" y="1525143"/>
                    <a:pt x="5360416" y="2626995"/>
                  </a:cubicBezTo>
                  <a:lnTo>
                    <a:pt x="5360416" y="8605520"/>
                  </a:lnTo>
                  <a:lnTo>
                    <a:pt x="0" y="8605520"/>
                  </a:lnTo>
                  <a:close/>
                </a:path>
              </a:pathLst>
            </a:custGeom>
            <a:blipFill>
              <a:blip r:embed="rId3"/>
              <a:stretch>
                <a:fillRect l="-70479" r="-70479"/>
              </a:stretch>
            </a:blipFill>
          </p:spPr>
        </p:sp>
        <p:sp>
          <p:nvSpPr>
            <p:cNvPr id="8" name="Freeform 8"/>
            <p:cNvSpPr/>
            <p:nvPr/>
          </p:nvSpPr>
          <p:spPr>
            <a:xfrm>
              <a:off x="6350" y="6350"/>
              <a:ext cx="5658866" cy="8903970"/>
            </a:xfrm>
            <a:custGeom>
              <a:avLst/>
              <a:gdLst/>
              <a:ahLst/>
              <a:cxnLst/>
              <a:rect l="l" t="t" r="r" b="b"/>
              <a:pathLst>
                <a:path w="5658866" h="8903970">
                  <a:moveTo>
                    <a:pt x="5658866" y="8903970"/>
                  </a:moveTo>
                  <a:lnTo>
                    <a:pt x="0" y="8903970"/>
                  </a:lnTo>
                  <a:lnTo>
                    <a:pt x="0" y="2774442"/>
                  </a:lnTo>
                  <a:cubicBezTo>
                    <a:pt x="14732" y="1610487"/>
                    <a:pt x="773176" y="559054"/>
                    <a:pt x="1887220" y="157734"/>
                  </a:cubicBezTo>
                  <a:lnTo>
                    <a:pt x="1898396" y="154178"/>
                  </a:lnTo>
                  <a:cubicBezTo>
                    <a:pt x="1899920" y="153797"/>
                    <a:pt x="1901571" y="153289"/>
                    <a:pt x="1903222" y="152654"/>
                  </a:cubicBezTo>
                  <a:lnTo>
                    <a:pt x="1911477" y="149606"/>
                  </a:lnTo>
                  <a:cubicBezTo>
                    <a:pt x="2207006" y="50292"/>
                    <a:pt x="2515362" y="0"/>
                    <a:pt x="2827909" y="0"/>
                  </a:cubicBezTo>
                  <a:lnTo>
                    <a:pt x="2830957" y="0"/>
                  </a:lnTo>
                  <a:cubicBezTo>
                    <a:pt x="3143504" y="0"/>
                    <a:pt x="3451860" y="50292"/>
                    <a:pt x="3747389" y="149733"/>
                  </a:cubicBezTo>
                  <a:lnTo>
                    <a:pt x="3755517" y="152781"/>
                  </a:lnTo>
                  <a:cubicBezTo>
                    <a:pt x="3757168" y="153416"/>
                    <a:pt x="3758946" y="153924"/>
                    <a:pt x="3760089" y="154305"/>
                  </a:cubicBezTo>
                  <a:lnTo>
                    <a:pt x="3771519" y="157861"/>
                  </a:lnTo>
                  <a:cubicBezTo>
                    <a:pt x="4885563" y="559181"/>
                    <a:pt x="5644007" y="1610614"/>
                    <a:pt x="5658739" y="2774315"/>
                  </a:cubicBezTo>
                  <a:lnTo>
                    <a:pt x="5658866" y="8903970"/>
                  </a:lnTo>
                  <a:close/>
                  <a:moveTo>
                    <a:pt x="19050" y="8884920"/>
                  </a:moveTo>
                  <a:lnTo>
                    <a:pt x="5639816" y="8884920"/>
                  </a:lnTo>
                  <a:lnTo>
                    <a:pt x="5639816" y="2774442"/>
                  </a:lnTo>
                  <a:cubicBezTo>
                    <a:pt x="5625211" y="1618742"/>
                    <a:pt x="4871720" y="574293"/>
                    <a:pt x="3765169" y="175768"/>
                  </a:cubicBezTo>
                  <a:lnTo>
                    <a:pt x="3755390" y="172720"/>
                  </a:lnTo>
                  <a:cubicBezTo>
                    <a:pt x="3753358" y="172085"/>
                    <a:pt x="3750818" y="171450"/>
                    <a:pt x="3748405" y="170434"/>
                  </a:cubicBezTo>
                  <a:lnTo>
                    <a:pt x="3741293" y="167767"/>
                  </a:lnTo>
                  <a:cubicBezTo>
                    <a:pt x="3447669" y="69088"/>
                    <a:pt x="3141472" y="19050"/>
                    <a:pt x="2830957" y="19050"/>
                  </a:cubicBezTo>
                  <a:lnTo>
                    <a:pt x="2827909" y="19050"/>
                  </a:lnTo>
                  <a:cubicBezTo>
                    <a:pt x="2517394" y="19050"/>
                    <a:pt x="2211197" y="69088"/>
                    <a:pt x="1917573" y="167767"/>
                  </a:cubicBezTo>
                  <a:lnTo>
                    <a:pt x="1910461" y="170434"/>
                  </a:lnTo>
                  <a:cubicBezTo>
                    <a:pt x="1908048" y="171450"/>
                    <a:pt x="1905635" y="172085"/>
                    <a:pt x="1903857" y="172593"/>
                  </a:cubicBezTo>
                  <a:lnTo>
                    <a:pt x="1893697" y="175768"/>
                  </a:lnTo>
                  <a:cubicBezTo>
                    <a:pt x="787146" y="574294"/>
                    <a:pt x="33782" y="1618742"/>
                    <a:pt x="19050" y="2774569"/>
                  </a:cubicBezTo>
                  <a:lnTo>
                    <a:pt x="19050" y="8884920"/>
                  </a:lnTo>
                  <a:close/>
                  <a:moveTo>
                    <a:pt x="5519166" y="8764270"/>
                  </a:moveTo>
                  <a:lnTo>
                    <a:pt x="139700" y="8764270"/>
                  </a:lnTo>
                  <a:lnTo>
                    <a:pt x="139700" y="2776220"/>
                  </a:lnTo>
                  <a:cubicBezTo>
                    <a:pt x="153670" y="1670304"/>
                    <a:pt x="875030" y="670941"/>
                    <a:pt x="1934591" y="289306"/>
                  </a:cubicBezTo>
                  <a:cubicBezTo>
                    <a:pt x="1940433" y="287655"/>
                    <a:pt x="1947291" y="285623"/>
                    <a:pt x="1955546" y="282321"/>
                  </a:cubicBezTo>
                  <a:cubicBezTo>
                    <a:pt x="2237232" y="187706"/>
                    <a:pt x="2530602" y="139700"/>
                    <a:pt x="2827909" y="139700"/>
                  </a:cubicBezTo>
                  <a:lnTo>
                    <a:pt x="2830957" y="139700"/>
                  </a:lnTo>
                  <a:cubicBezTo>
                    <a:pt x="3128391" y="139700"/>
                    <a:pt x="3421761" y="187579"/>
                    <a:pt x="3702812" y="282067"/>
                  </a:cubicBezTo>
                  <a:cubicBezTo>
                    <a:pt x="3711448" y="285496"/>
                    <a:pt x="3718433" y="287528"/>
                    <a:pt x="3723513" y="288925"/>
                  </a:cubicBezTo>
                  <a:cubicBezTo>
                    <a:pt x="4783836" y="670814"/>
                    <a:pt x="5505069" y="1670177"/>
                    <a:pt x="5519166" y="2775966"/>
                  </a:cubicBezTo>
                  <a:lnTo>
                    <a:pt x="5519166" y="8764270"/>
                  </a:lnTo>
                  <a:close/>
                  <a:moveTo>
                    <a:pt x="158750" y="8745220"/>
                  </a:moveTo>
                  <a:lnTo>
                    <a:pt x="5500116" y="8745220"/>
                  </a:lnTo>
                  <a:lnTo>
                    <a:pt x="5500116" y="2776220"/>
                  </a:lnTo>
                  <a:cubicBezTo>
                    <a:pt x="5486146" y="1678432"/>
                    <a:pt x="4769866" y="686181"/>
                    <a:pt x="3717798" y="307213"/>
                  </a:cubicBezTo>
                  <a:cubicBezTo>
                    <a:pt x="3712972" y="305943"/>
                    <a:pt x="3705352" y="303657"/>
                    <a:pt x="3696208" y="299974"/>
                  </a:cubicBezTo>
                  <a:cubicBezTo>
                    <a:pt x="3417570" y="206375"/>
                    <a:pt x="3126359" y="158750"/>
                    <a:pt x="2830957" y="158750"/>
                  </a:cubicBezTo>
                  <a:lnTo>
                    <a:pt x="2827909" y="158750"/>
                  </a:lnTo>
                  <a:cubicBezTo>
                    <a:pt x="2532634" y="158750"/>
                    <a:pt x="2241296" y="206375"/>
                    <a:pt x="1962023" y="300101"/>
                  </a:cubicBezTo>
                  <a:cubicBezTo>
                    <a:pt x="1953514" y="303530"/>
                    <a:pt x="1945894" y="305816"/>
                    <a:pt x="1940306" y="307340"/>
                  </a:cubicBezTo>
                  <a:cubicBezTo>
                    <a:pt x="889000" y="686054"/>
                    <a:pt x="172720" y="1678432"/>
                    <a:pt x="158750" y="2776347"/>
                  </a:cubicBezTo>
                  <a:lnTo>
                    <a:pt x="158750" y="8745220"/>
                  </a:lnTo>
                  <a:close/>
                </a:path>
              </a:pathLst>
            </a:custGeom>
            <a:solidFill>
              <a:srgbClr val="F4EADE"/>
            </a:solidFill>
          </p:spPr>
        </p:sp>
      </p:grpSp>
      <p:sp>
        <p:nvSpPr>
          <p:cNvPr id="9" name="AutoShape 9"/>
          <p:cNvSpPr/>
          <p:nvPr/>
        </p:nvSpPr>
        <p:spPr>
          <a:xfrm>
            <a:off x="1589967" y="1274989"/>
            <a:ext cx="15108066" cy="0"/>
          </a:xfrm>
          <a:prstGeom prst="line">
            <a:avLst/>
          </a:prstGeom>
          <a:ln w="19050" cap="flat">
            <a:solidFill>
              <a:srgbClr val="000000"/>
            </a:solidFill>
            <a:prstDash val="solid"/>
            <a:headEnd type="none" w="sm" len="sm"/>
            <a:tailEnd type="none" w="sm" len="sm"/>
          </a:ln>
        </p:spPr>
      </p:sp>
      <p:sp>
        <p:nvSpPr>
          <p:cNvPr id="10" name="AutoShape 10"/>
          <p:cNvSpPr/>
          <p:nvPr/>
        </p:nvSpPr>
        <p:spPr>
          <a:xfrm>
            <a:off x="1845073" y="9028339"/>
            <a:ext cx="15108066" cy="0"/>
          </a:xfrm>
          <a:prstGeom prst="line">
            <a:avLst/>
          </a:prstGeom>
          <a:ln w="19050" cap="flat">
            <a:solidFill>
              <a:srgbClr val="000000"/>
            </a:solidFill>
            <a:prstDash val="solid"/>
            <a:headEnd type="none" w="sm" len="sm"/>
            <a:tailEnd type="none" w="sm" len="sm"/>
          </a:ln>
        </p:spPr>
      </p:sp>
      <p:sp>
        <p:nvSpPr>
          <p:cNvPr id="11" name="TextBox 11"/>
          <p:cNvSpPr txBox="1"/>
          <p:nvPr/>
        </p:nvSpPr>
        <p:spPr>
          <a:xfrm>
            <a:off x="1728107" y="8499702"/>
            <a:ext cx="2970230" cy="368299"/>
          </a:xfrm>
          <a:prstGeom prst="rect">
            <a:avLst/>
          </a:prstGeom>
        </p:spPr>
        <p:txBody>
          <a:bodyPr lIns="0" tIns="0" rIns="0" bIns="0" rtlCol="0" anchor="t">
            <a:spAutoFit/>
          </a:bodyPr>
          <a:lstStyle/>
          <a:p>
            <a:pPr>
              <a:lnSpc>
                <a:spcPts val="2800"/>
              </a:lnSpc>
            </a:pPr>
            <a:r>
              <a:rPr lang="en-US" sz="2000">
                <a:solidFill>
                  <a:srgbClr val="545454"/>
                </a:solidFill>
                <a:latin typeface="Poppins"/>
              </a:rPr>
              <a:t>BY : KELOMPOK 01</a:t>
            </a:r>
          </a:p>
        </p:txBody>
      </p:sp>
      <p:sp>
        <p:nvSpPr>
          <p:cNvPr id="12" name="TextBox 12"/>
          <p:cNvSpPr txBox="1"/>
          <p:nvPr/>
        </p:nvSpPr>
        <p:spPr>
          <a:xfrm>
            <a:off x="13171407" y="8509227"/>
            <a:ext cx="3526626" cy="358775"/>
          </a:xfrm>
          <a:prstGeom prst="rect">
            <a:avLst/>
          </a:prstGeom>
        </p:spPr>
        <p:txBody>
          <a:bodyPr lIns="0" tIns="0" rIns="0" bIns="0" rtlCol="0" anchor="t">
            <a:spAutoFit/>
          </a:bodyPr>
          <a:lstStyle/>
          <a:p>
            <a:pPr algn="r">
              <a:lnSpc>
                <a:spcPts val="2799"/>
              </a:lnSpc>
            </a:pPr>
            <a:r>
              <a:rPr lang="en-US" sz="1999">
                <a:solidFill>
                  <a:srgbClr val="545454"/>
                </a:solidFill>
                <a:latin typeface="Poppins"/>
              </a:rPr>
              <a:t>FINAL PROJECT 2</a:t>
            </a:r>
          </a:p>
        </p:txBody>
      </p:sp>
      <p:sp>
        <p:nvSpPr>
          <p:cNvPr id="13" name="TextBox 13"/>
          <p:cNvSpPr txBox="1"/>
          <p:nvPr/>
        </p:nvSpPr>
        <p:spPr>
          <a:xfrm>
            <a:off x="836299" y="5372100"/>
            <a:ext cx="10499702" cy="1590662"/>
          </a:xfrm>
          <a:prstGeom prst="rect">
            <a:avLst/>
          </a:prstGeom>
        </p:spPr>
        <p:txBody>
          <a:bodyPr lIns="0" tIns="0" rIns="0" bIns="0" rtlCol="0" anchor="t">
            <a:spAutoFit/>
          </a:bodyPr>
          <a:lstStyle/>
          <a:p>
            <a:pPr algn="ctr">
              <a:lnSpc>
                <a:spcPts val="11999"/>
              </a:lnSpc>
            </a:pPr>
            <a:r>
              <a:rPr lang="en-US" sz="11999">
                <a:solidFill>
                  <a:srgbClr val="545454"/>
                </a:solidFill>
                <a:latin typeface="Roca One"/>
              </a:rPr>
              <a:t>YOU </a:t>
            </a:r>
          </a:p>
        </p:txBody>
      </p:sp>
      <p:sp>
        <p:nvSpPr>
          <p:cNvPr id="14" name="TextBox 14"/>
          <p:cNvSpPr txBox="1"/>
          <p:nvPr/>
        </p:nvSpPr>
        <p:spPr>
          <a:xfrm>
            <a:off x="2696745" y="4286745"/>
            <a:ext cx="5487738" cy="1320799"/>
          </a:xfrm>
          <a:prstGeom prst="rect">
            <a:avLst/>
          </a:prstGeom>
        </p:spPr>
        <p:txBody>
          <a:bodyPr lIns="0" tIns="0" rIns="0" bIns="0" rtlCol="0" anchor="t">
            <a:spAutoFit/>
          </a:bodyPr>
          <a:lstStyle/>
          <a:p>
            <a:pPr>
              <a:lnSpc>
                <a:spcPts val="9999"/>
              </a:lnSpc>
            </a:pPr>
            <a:r>
              <a:rPr lang="en-US" sz="9999">
                <a:solidFill>
                  <a:srgbClr val="545454"/>
                </a:solidFill>
                <a:latin typeface="Roca One"/>
              </a:rPr>
              <a:t>THANK</a:t>
            </a:r>
          </a:p>
        </p:txBody>
      </p:sp>
    </p:spTree>
    <p:extLst>
      <p:ext uri="{BB962C8B-B14F-4D97-AF65-F5344CB8AC3E}">
        <p14:creationId xmlns:p14="http://schemas.microsoft.com/office/powerpoint/2010/main" val="514550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0316" y="1478351"/>
            <a:ext cx="10010099" cy="1001876"/>
          </a:xfrm>
          <a:prstGeom prst="rect">
            <a:avLst/>
          </a:prstGeom>
        </p:spPr>
        <p:txBody>
          <a:bodyPr lIns="0" tIns="0" rIns="0" bIns="0" rtlCol="0" anchor="t">
            <a:spAutoFit/>
          </a:bodyPr>
          <a:lstStyle/>
          <a:p>
            <a:pPr>
              <a:lnSpc>
                <a:spcPts val="7568"/>
              </a:lnSpc>
            </a:pPr>
            <a:r>
              <a:rPr lang="en-US" sz="7568">
                <a:solidFill>
                  <a:srgbClr val="545454"/>
                </a:solidFill>
                <a:latin typeface="Roca One Bold"/>
              </a:rPr>
              <a:t>CURRENT SYSTEM</a:t>
            </a:r>
          </a:p>
        </p:txBody>
      </p:sp>
      <p:sp>
        <p:nvSpPr>
          <p:cNvPr id="3" name="Freeform 3"/>
          <p:cNvSpPr/>
          <p:nvPr/>
        </p:nvSpPr>
        <p:spPr>
          <a:xfrm rot="2069549">
            <a:off x="14190666" y="-2011178"/>
            <a:ext cx="5715027" cy="4900636"/>
          </a:xfrm>
          <a:custGeom>
            <a:avLst/>
            <a:gdLst/>
            <a:ahLst/>
            <a:cxnLst/>
            <a:rect l="l" t="t" r="r" b="b"/>
            <a:pathLst>
              <a:path w="5715027" h="4900636">
                <a:moveTo>
                  <a:pt x="0" y="0"/>
                </a:moveTo>
                <a:lnTo>
                  <a:pt x="5715028" y="0"/>
                </a:lnTo>
                <a:lnTo>
                  <a:pt x="5715028" y="4900636"/>
                </a:lnTo>
                <a:lnTo>
                  <a:pt x="0" y="4900636"/>
                </a:lnTo>
                <a:lnTo>
                  <a:pt x="0" y="0"/>
                </a:lnTo>
                <a:close/>
              </a:path>
            </a:pathLst>
          </a:custGeom>
          <a:blipFill>
            <a:blip r:embed="rId2">
              <a:alphaModFix amt="30000"/>
            </a:blip>
            <a:stretch>
              <a:fillRect/>
            </a:stretch>
          </a:blipFill>
        </p:spPr>
      </p:sp>
      <p:sp>
        <p:nvSpPr>
          <p:cNvPr id="4" name="Freeform 4"/>
          <p:cNvSpPr/>
          <p:nvPr/>
        </p:nvSpPr>
        <p:spPr>
          <a:xfrm flipH="1">
            <a:off x="15284867" y="-2173448"/>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3"/>
            <a:stretch>
              <a:fillRect/>
            </a:stretch>
          </a:blipFill>
        </p:spPr>
      </p:sp>
      <p:sp>
        <p:nvSpPr>
          <p:cNvPr id="5" name="Freeform 5"/>
          <p:cNvSpPr/>
          <p:nvPr/>
        </p:nvSpPr>
        <p:spPr>
          <a:xfrm flipH="1">
            <a:off x="670819" y="7960163"/>
            <a:ext cx="4263929" cy="4653675"/>
          </a:xfrm>
          <a:custGeom>
            <a:avLst/>
            <a:gdLst/>
            <a:ahLst/>
            <a:cxnLst/>
            <a:rect l="l" t="t" r="r" b="b"/>
            <a:pathLst>
              <a:path w="4263929" h="4653675">
                <a:moveTo>
                  <a:pt x="4263929" y="0"/>
                </a:moveTo>
                <a:lnTo>
                  <a:pt x="0" y="0"/>
                </a:lnTo>
                <a:lnTo>
                  <a:pt x="0" y="4653674"/>
                </a:lnTo>
                <a:lnTo>
                  <a:pt x="4263929" y="4653674"/>
                </a:lnTo>
                <a:lnTo>
                  <a:pt x="4263929" y="0"/>
                </a:lnTo>
                <a:close/>
              </a:path>
            </a:pathLst>
          </a:custGeom>
          <a:blipFill>
            <a:blip r:embed="rId3"/>
            <a:stretch>
              <a:fillRect/>
            </a:stretch>
          </a:blipFill>
        </p:spPr>
      </p:sp>
      <p:sp>
        <p:nvSpPr>
          <p:cNvPr id="6" name="TextBox 6"/>
          <p:cNvSpPr txBox="1"/>
          <p:nvPr/>
        </p:nvSpPr>
        <p:spPr>
          <a:xfrm>
            <a:off x="420316" y="3432724"/>
            <a:ext cx="17447367" cy="4583755"/>
          </a:xfrm>
          <a:prstGeom prst="rect">
            <a:avLst/>
          </a:prstGeom>
        </p:spPr>
        <p:txBody>
          <a:bodyPr lIns="0" tIns="0" rIns="0" bIns="0" rtlCol="0" anchor="t">
            <a:spAutoFit/>
          </a:bodyPr>
          <a:lstStyle/>
          <a:p>
            <a:pPr algn="just">
              <a:lnSpc>
                <a:spcPts val="4031"/>
              </a:lnSpc>
            </a:pPr>
            <a:r>
              <a:rPr lang="en-US" sz="2879">
                <a:solidFill>
                  <a:srgbClr val="545454"/>
                </a:solidFill>
                <a:latin typeface="Open Sans Bold"/>
              </a:rPr>
              <a:t>In the Toba district area, there are several shops that open flower and bouquet board ordering services. Meanwhile, not all people know the location of the flower and bouquet board sales shop. Order management is managed manually by recording orders and calculating in the shop seller's report book. This makes it difficult for sellers to manage sales and order data. Ordering flower boards or bouquets is done by customers at the location of the shop they want to buy. The customer will place an order by telling the order details such as the greeting, the name of the person concerned, the name of the sender, and the location of the recipient. The seller will record the order. After placing an order, the buyer will make a payment by giving a nominal amount of money according to the order made to the owner of the flower board shop.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70819" y="1171575"/>
            <a:ext cx="10010099" cy="1001876"/>
          </a:xfrm>
          <a:prstGeom prst="rect">
            <a:avLst/>
          </a:prstGeom>
        </p:spPr>
        <p:txBody>
          <a:bodyPr lIns="0" tIns="0" rIns="0" bIns="0" rtlCol="0" anchor="t">
            <a:spAutoFit/>
          </a:bodyPr>
          <a:lstStyle/>
          <a:p>
            <a:pPr>
              <a:lnSpc>
                <a:spcPts val="7568"/>
              </a:lnSpc>
            </a:pPr>
            <a:r>
              <a:rPr lang="en-US" sz="7568">
                <a:solidFill>
                  <a:srgbClr val="545454"/>
                </a:solidFill>
                <a:latin typeface="Roca One Bold"/>
              </a:rPr>
              <a:t>TARGET SYSTEM</a:t>
            </a:r>
          </a:p>
        </p:txBody>
      </p:sp>
      <p:sp>
        <p:nvSpPr>
          <p:cNvPr id="3" name="Freeform 3"/>
          <p:cNvSpPr/>
          <p:nvPr/>
        </p:nvSpPr>
        <p:spPr>
          <a:xfrm rot="2069549">
            <a:off x="14190666" y="-2011178"/>
            <a:ext cx="5715027" cy="4900636"/>
          </a:xfrm>
          <a:custGeom>
            <a:avLst/>
            <a:gdLst/>
            <a:ahLst/>
            <a:cxnLst/>
            <a:rect l="l" t="t" r="r" b="b"/>
            <a:pathLst>
              <a:path w="5715027" h="4900636">
                <a:moveTo>
                  <a:pt x="0" y="0"/>
                </a:moveTo>
                <a:lnTo>
                  <a:pt x="5715028" y="0"/>
                </a:lnTo>
                <a:lnTo>
                  <a:pt x="5715028" y="4900636"/>
                </a:lnTo>
                <a:lnTo>
                  <a:pt x="0" y="4900636"/>
                </a:lnTo>
                <a:lnTo>
                  <a:pt x="0" y="0"/>
                </a:lnTo>
                <a:close/>
              </a:path>
            </a:pathLst>
          </a:custGeom>
          <a:blipFill>
            <a:blip r:embed="rId2">
              <a:alphaModFix amt="30000"/>
            </a:blip>
            <a:stretch>
              <a:fillRect/>
            </a:stretch>
          </a:blipFill>
        </p:spPr>
      </p:sp>
      <p:sp>
        <p:nvSpPr>
          <p:cNvPr id="4" name="Freeform 4"/>
          <p:cNvSpPr/>
          <p:nvPr/>
        </p:nvSpPr>
        <p:spPr>
          <a:xfrm flipH="1">
            <a:off x="15284867" y="-2173448"/>
            <a:ext cx="4263929" cy="4653675"/>
          </a:xfrm>
          <a:custGeom>
            <a:avLst/>
            <a:gdLst/>
            <a:ahLst/>
            <a:cxnLst/>
            <a:rect l="l" t="t" r="r" b="b"/>
            <a:pathLst>
              <a:path w="4263929" h="4653675">
                <a:moveTo>
                  <a:pt x="4263930" y="0"/>
                </a:moveTo>
                <a:lnTo>
                  <a:pt x="0" y="0"/>
                </a:lnTo>
                <a:lnTo>
                  <a:pt x="0" y="4653675"/>
                </a:lnTo>
                <a:lnTo>
                  <a:pt x="4263930" y="4653675"/>
                </a:lnTo>
                <a:lnTo>
                  <a:pt x="4263930" y="0"/>
                </a:lnTo>
                <a:close/>
              </a:path>
            </a:pathLst>
          </a:custGeom>
          <a:blipFill>
            <a:blip r:embed="rId3"/>
            <a:stretch>
              <a:fillRect/>
            </a:stretch>
          </a:blipFill>
        </p:spPr>
      </p:sp>
      <p:sp>
        <p:nvSpPr>
          <p:cNvPr id="5" name="Freeform 5"/>
          <p:cNvSpPr/>
          <p:nvPr/>
        </p:nvSpPr>
        <p:spPr>
          <a:xfrm flipH="1">
            <a:off x="670819" y="7960163"/>
            <a:ext cx="4263929" cy="4653675"/>
          </a:xfrm>
          <a:custGeom>
            <a:avLst/>
            <a:gdLst/>
            <a:ahLst/>
            <a:cxnLst/>
            <a:rect l="l" t="t" r="r" b="b"/>
            <a:pathLst>
              <a:path w="4263929" h="4653675">
                <a:moveTo>
                  <a:pt x="4263929" y="0"/>
                </a:moveTo>
                <a:lnTo>
                  <a:pt x="0" y="0"/>
                </a:lnTo>
                <a:lnTo>
                  <a:pt x="0" y="4653674"/>
                </a:lnTo>
                <a:lnTo>
                  <a:pt x="4263929" y="4653674"/>
                </a:lnTo>
                <a:lnTo>
                  <a:pt x="4263929" y="0"/>
                </a:lnTo>
                <a:close/>
              </a:path>
            </a:pathLst>
          </a:custGeom>
          <a:blipFill>
            <a:blip r:embed="rId3"/>
            <a:stretch>
              <a:fillRect/>
            </a:stretch>
          </a:blipFill>
        </p:spPr>
      </p:sp>
      <p:sp>
        <p:nvSpPr>
          <p:cNvPr id="6" name="TextBox 6"/>
          <p:cNvSpPr txBox="1"/>
          <p:nvPr/>
        </p:nvSpPr>
        <p:spPr>
          <a:xfrm>
            <a:off x="670819" y="3197642"/>
            <a:ext cx="17186435" cy="6106736"/>
          </a:xfrm>
          <a:prstGeom prst="rect">
            <a:avLst/>
          </a:prstGeom>
        </p:spPr>
        <p:txBody>
          <a:bodyPr lIns="0" tIns="0" rIns="0" bIns="0" rtlCol="0" anchor="t">
            <a:spAutoFit/>
          </a:bodyPr>
          <a:lstStyle/>
          <a:p>
            <a:pPr algn="just">
              <a:lnSpc>
                <a:spcPts val="4031"/>
              </a:lnSpc>
            </a:pPr>
            <a:r>
              <a:rPr lang="en-US" sz="2400">
                <a:solidFill>
                  <a:srgbClr val="545454"/>
                </a:solidFill>
                <a:latin typeface="Open Sans Bold"/>
              </a:rPr>
              <a:t>The information system for ordering flower board and bouquet is used by customers to order flower and bouquet boards. Before this website existed, customers who wanted to order flower board and bouquet had to visit the shop or had to find the contact number of the shop owner if the customer could not visit the shop directly. In addition, the seller also manages sales and income data. With the creation of a flower board and bouquet ordering information system, it is hoped that it can provide great benefits to the community, especially for customers who want to order products around Toba Regency. This information system makes it easier for customers to get product information sold by the store, place orders and make payments. To place an order, customers will only fill in the form that has been provided for the purposes of information that will be made on flower board and bouquet. This information system provides information on shops that have been registered by sellers, store addresses, products sold by the store, seller contact numbers, and product reviews from other customers which can help prospective customers to find out the quality of products based on customer reviews that have made orders.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152400" y="190500"/>
            <a:ext cx="18288000" cy="10287000"/>
          </a:xfrm>
          <a:prstGeom prst="rect">
            <a:avLst/>
          </a:prstGeom>
        </p:spPr>
      </p:pic>
      <p:grpSp>
        <p:nvGrpSpPr>
          <p:cNvPr id="3" name="Group 3"/>
          <p:cNvGrpSpPr/>
          <p:nvPr/>
        </p:nvGrpSpPr>
        <p:grpSpPr>
          <a:xfrm>
            <a:off x="1066800" y="11049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4EADE">
                <a:alpha val="80000"/>
              </a:srgbClr>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2519"/>
                </a:lnSpc>
              </a:pPr>
              <a:endParaRPr/>
            </a:p>
          </p:txBody>
        </p:sp>
      </p:grpSp>
      <p:sp>
        <p:nvSpPr>
          <p:cNvPr id="6" name="TextBox 6"/>
          <p:cNvSpPr txBox="1"/>
          <p:nvPr/>
        </p:nvSpPr>
        <p:spPr>
          <a:xfrm>
            <a:off x="1615561" y="4312260"/>
            <a:ext cx="4425226" cy="2417451"/>
          </a:xfrm>
          <a:prstGeom prst="rect">
            <a:avLst/>
          </a:prstGeom>
        </p:spPr>
        <p:txBody>
          <a:bodyPr lIns="0" tIns="0" rIns="0" bIns="0" rtlCol="0" anchor="t">
            <a:spAutoFit/>
          </a:bodyPr>
          <a:lstStyle/>
          <a:p>
            <a:pPr>
              <a:lnSpc>
                <a:spcPts val="5600"/>
              </a:lnSpc>
            </a:pPr>
            <a:r>
              <a:rPr lang="en-US" sz="5600">
                <a:solidFill>
                  <a:srgbClr val="545454"/>
                </a:solidFill>
                <a:latin typeface="Kelin Eator Bold"/>
              </a:rPr>
              <a:t>MAIN</a:t>
            </a:r>
          </a:p>
          <a:p>
            <a:pPr>
              <a:lnSpc>
                <a:spcPts val="5900"/>
              </a:lnSpc>
            </a:pPr>
            <a:r>
              <a:rPr lang="en-US" sz="5900">
                <a:solidFill>
                  <a:srgbClr val="545454"/>
                </a:solidFill>
                <a:latin typeface="Kelin Eator Bold"/>
              </a:rPr>
              <a:t>FUNCTION</a:t>
            </a:r>
          </a:p>
          <a:p>
            <a:pPr>
              <a:lnSpc>
                <a:spcPts val="7000"/>
              </a:lnSpc>
            </a:pPr>
            <a:endParaRPr lang="en-US" sz="5900">
              <a:solidFill>
                <a:srgbClr val="545454"/>
              </a:solidFill>
              <a:latin typeface="Kelin Eator Bold"/>
            </a:endParaRPr>
          </a:p>
        </p:txBody>
      </p:sp>
      <p:sp>
        <p:nvSpPr>
          <p:cNvPr id="7" name="TextBox 7"/>
          <p:cNvSpPr txBox="1"/>
          <p:nvPr/>
        </p:nvSpPr>
        <p:spPr>
          <a:xfrm>
            <a:off x="7263314" y="1509078"/>
            <a:ext cx="7834271" cy="7335341"/>
          </a:xfrm>
          <a:prstGeom prst="rect">
            <a:avLst/>
          </a:prstGeom>
        </p:spPr>
        <p:txBody>
          <a:bodyPr lIns="0" tIns="0" rIns="0" bIns="0" rtlCol="0" anchor="t">
            <a:spAutoFit/>
          </a:bodyPr>
          <a:lstStyle/>
          <a:p>
            <a:pPr algn="just">
              <a:lnSpc>
                <a:spcPts val="5180"/>
              </a:lnSpc>
            </a:pPr>
            <a:r>
              <a:rPr lang="en-US" sz="3700" dirty="0">
                <a:solidFill>
                  <a:srgbClr val="202124"/>
                </a:solidFill>
                <a:latin typeface="Karma Bold"/>
              </a:rPr>
              <a:t>Authentication</a:t>
            </a:r>
          </a:p>
          <a:p>
            <a:pPr algn="just">
              <a:lnSpc>
                <a:spcPts val="5180"/>
              </a:lnSpc>
            </a:pPr>
            <a:r>
              <a:rPr lang="en-US" sz="3700" dirty="0">
                <a:solidFill>
                  <a:srgbClr val="202124"/>
                </a:solidFill>
                <a:latin typeface="Karma Bold"/>
              </a:rPr>
              <a:t>Search</a:t>
            </a:r>
          </a:p>
          <a:p>
            <a:pPr algn="just">
              <a:lnSpc>
                <a:spcPts val="5180"/>
              </a:lnSpc>
            </a:pPr>
            <a:r>
              <a:rPr lang="en-US" sz="3700" dirty="0">
                <a:solidFill>
                  <a:srgbClr val="202124"/>
                </a:solidFill>
                <a:latin typeface="Karma Bold"/>
              </a:rPr>
              <a:t>Filter</a:t>
            </a:r>
          </a:p>
          <a:p>
            <a:pPr algn="just">
              <a:lnSpc>
                <a:spcPts val="5180"/>
              </a:lnSpc>
            </a:pPr>
            <a:r>
              <a:rPr lang="en-US" sz="3700" dirty="0">
                <a:solidFill>
                  <a:srgbClr val="202124"/>
                </a:solidFill>
                <a:latin typeface="Karma Bold"/>
              </a:rPr>
              <a:t>Manage store </a:t>
            </a:r>
          </a:p>
          <a:p>
            <a:pPr algn="just">
              <a:lnSpc>
                <a:spcPts val="5180"/>
              </a:lnSpc>
            </a:pPr>
            <a:r>
              <a:rPr lang="en-US" sz="3700" dirty="0">
                <a:solidFill>
                  <a:srgbClr val="202124"/>
                </a:solidFill>
                <a:latin typeface="Karma Bold"/>
              </a:rPr>
              <a:t>Manage products </a:t>
            </a:r>
          </a:p>
          <a:p>
            <a:pPr algn="just">
              <a:lnSpc>
                <a:spcPts val="5180"/>
              </a:lnSpc>
            </a:pPr>
            <a:r>
              <a:rPr lang="en-US" sz="3700" dirty="0">
                <a:solidFill>
                  <a:srgbClr val="202124"/>
                </a:solidFill>
                <a:latin typeface="Karma Bold"/>
              </a:rPr>
              <a:t>Manage orders</a:t>
            </a:r>
          </a:p>
          <a:p>
            <a:pPr algn="just">
              <a:lnSpc>
                <a:spcPts val="5180"/>
              </a:lnSpc>
            </a:pPr>
            <a:r>
              <a:rPr lang="en-US" sz="3700" dirty="0">
                <a:solidFill>
                  <a:srgbClr val="202124"/>
                </a:solidFill>
                <a:latin typeface="Karma Bold"/>
              </a:rPr>
              <a:t>Order verification</a:t>
            </a:r>
          </a:p>
          <a:p>
            <a:pPr algn="just">
              <a:lnSpc>
                <a:spcPts val="5180"/>
              </a:lnSpc>
            </a:pPr>
            <a:r>
              <a:rPr lang="en-US" sz="3700" dirty="0">
                <a:solidFill>
                  <a:srgbClr val="202124"/>
                </a:solidFill>
                <a:latin typeface="Karma Bold"/>
              </a:rPr>
              <a:t>Provide review</a:t>
            </a:r>
          </a:p>
          <a:p>
            <a:pPr algn="just">
              <a:lnSpc>
                <a:spcPts val="5180"/>
              </a:lnSpc>
            </a:pPr>
            <a:r>
              <a:rPr lang="en-US" sz="3700" dirty="0">
                <a:solidFill>
                  <a:srgbClr val="202124"/>
                </a:solidFill>
                <a:latin typeface="Karma Bold"/>
              </a:rPr>
              <a:t>View order recapture</a:t>
            </a:r>
          </a:p>
          <a:p>
            <a:pPr algn="just">
              <a:lnSpc>
                <a:spcPts val="5180"/>
              </a:lnSpc>
            </a:pPr>
            <a:r>
              <a:rPr lang="en-US" sz="3700" dirty="0">
                <a:solidFill>
                  <a:srgbClr val="202124"/>
                </a:solidFill>
                <a:latin typeface="Karma Bold"/>
              </a:rPr>
              <a:t>View sales recapitulation</a:t>
            </a:r>
          </a:p>
          <a:p>
            <a:pPr algn="just">
              <a:lnSpc>
                <a:spcPts val="5180"/>
              </a:lnSpc>
            </a:pPr>
            <a:r>
              <a:rPr lang="en-US" sz="3700" dirty="0">
                <a:solidFill>
                  <a:srgbClr val="202124"/>
                </a:solidFill>
                <a:latin typeface="Karma Bold"/>
              </a:rPr>
              <a:t>Deactivate store</a:t>
            </a:r>
          </a:p>
        </p:txBody>
      </p:sp>
      <p:grpSp>
        <p:nvGrpSpPr>
          <p:cNvPr id="8" name="Group 8"/>
          <p:cNvGrpSpPr/>
          <p:nvPr/>
        </p:nvGrpSpPr>
        <p:grpSpPr>
          <a:xfrm rot="1568669">
            <a:off x="6634638" y="1645600"/>
            <a:ext cx="412901" cy="412901"/>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11" name="TextBox 11"/>
          <p:cNvSpPr txBox="1"/>
          <p:nvPr/>
        </p:nvSpPr>
        <p:spPr>
          <a:xfrm>
            <a:off x="6758948" y="1642892"/>
            <a:ext cx="164281" cy="380217"/>
          </a:xfrm>
          <a:prstGeom prst="rect">
            <a:avLst/>
          </a:prstGeom>
        </p:spPr>
        <p:txBody>
          <a:bodyPr lIns="0" tIns="0" rIns="0" bIns="0" rtlCol="0" anchor="t">
            <a:spAutoFit/>
          </a:bodyPr>
          <a:lstStyle/>
          <a:p>
            <a:pPr algn="ctr">
              <a:lnSpc>
                <a:spcPts val="3172"/>
              </a:lnSpc>
            </a:pPr>
            <a:r>
              <a:rPr lang="en-US" sz="2265">
                <a:solidFill>
                  <a:srgbClr val="FFFFFF"/>
                </a:solidFill>
                <a:latin typeface="Open Sans Bold"/>
              </a:rPr>
              <a:t>1</a:t>
            </a:r>
          </a:p>
        </p:txBody>
      </p:sp>
      <p:grpSp>
        <p:nvGrpSpPr>
          <p:cNvPr id="12" name="Group 12"/>
          <p:cNvGrpSpPr/>
          <p:nvPr/>
        </p:nvGrpSpPr>
        <p:grpSpPr>
          <a:xfrm rot="1568669">
            <a:off x="6634638" y="2266473"/>
            <a:ext cx="412901" cy="412901"/>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15" name="TextBox 15"/>
          <p:cNvSpPr txBox="1"/>
          <p:nvPr/>
        </p:nvSpPr>
        <p:spPr>
          <a:xfrm>
            <a:off x="6758948" y="2263765"/>
            <a:ext cx="164281" cy="380217"/>
          </a:xfrm>
          <a:prstGeom prst="rect">
            <a:avLst/>
          </a:prstGeom>
        </p:spPr>
        <p:txBody>
          <a:bodyPr lIns="0" tIns="0" rIns="0" bIns="0" rtlCol="0" anchor="t">
            <a:spAutoFit/>
          </a:bodyPr>
          <a:lstStyle/>
          <a:p>
            <a:pPr algn="ctr">
              <a:lnSpc>
                <a:spcPts val="3172"/>
              </a:lnSpc>
            </a:pPr>
            <a:r>
              <a:rPr lang="en-US" sz="2265">
                <a:solidFill>
                  <a:srgbClr val="FFFFFF"/>
                </a:solidFill>
                <a:latin typeface="Open Sans Bold"/>
              </a:rPr>
              <a:t>2</a:t>
            </a:r>
          </a:p>
        </p:txBody>
      </p:sp>
      <p:grpSp>
        <p:nvGrpSpPr>
          <p:cNvPr id="16" name="Group 16"/>
          <p:cNvGrpSpPr/>
          <p:nvPr/>
        </p:nvGrpSpPr>
        <p:grpSpPr>
          <a:xfrm rot="1568669">
            <a:off x="6634638" y="2923134"/>
            <a:ext cx="412901" cy="412901"/>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19" name="TextBox 19"/>
          <p:cNvSpPr txBox="1"/>
          <p:nvPr/>
        </p:nvSpPr>
        <p:spPr>
          <a:xfrm>
            <a:off x="6758948" y="2920426"/>
            <a:ext cx="164281" cy="380217"/>
          </a:xfrm>
          <a:prstGeom prst="rect">
            <a:avLst/>
          </a:prstGeom>
        </p:spPr>
        <p:txBody>
          <a:bodyPr lIns="0" tIns="0" rIns="0" bIns="0" rtlCol="0" anchor="t">
            <a:spAutoFit/>
          </a:bodyPr>
          <a:lstStyle/>
          <a:p>
            <a:pPr algn="ctr">
              <a:lnSpc>
                <a:spcPts val="3172"/>
              </a:lnSpc>
            </a:pPr>
            <a:r>
              <a:rPr lang="en-US" sz="2265">
                <a:solidFill>
                  <a:srgbClr val="FFFFFF"/>
                </a:solidFill>
                <a:latin typeface="Open Sans Bold"/>
              </a:rPr>
              <a:t>3</a:t>
            </a:r>
          </a:p>
        </p:txBody>
      </p:sp>
      <p:grpSp>
        <p:nvGrpSpPr>
          <p:cNvPr id="20" name="Group 20"/>
          <p:cNvGrpSpPr/>
          <p:nvPr/>
        </p:nvGrpSpPr>
        <p:grpSpPr>
          <a:xfrm rot="1568669">
            <a:off x="6634638" y="3544007"/>
            <a:ext cx="412901" cy="412901"/>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23" name="TextBox 23"/>
          <p:cNvSpPr txBox="1"/>
          <p:nvPr/>
        </p:nvSpPr>
        <p:spPr>
          <a:xfrm>
            <a:off x="6758948" y="3541300"/>
            <a:ext cx="164281" cy="380217"/>
          </a:xfrm>
          <a:prstGeom prst="rect">
            <a:avLst/>
          </a:prstGeom>
        </p:spPr>
        <p:txBody>
          <a:bodyPr lIns="0" tIns="0" rIns="0" bIns="0" rtlCol="0" anchor="t">
            <a:spAutoFit/>
          </a:bodyPr>
          <a:lstStyle/>
          <a:p>
            <a:pPr algn="ctr">
              <a:lnSpc>
                <a:spcPts val="3172"/>
              </a:lnSpc>
            </a:pPr>
            <a:r>
              <a:rPr lang="en-US" sz="2265">
                <a:solidFill>
                  <a:srgbClr val="FFFFFF"/>
                </a:solidFill>
                <a:latin typeface="Open Sans Bold"/>
              </a:rPr>
              <a:t>4</a:t>
            </a:r>
          </a:p>
        </p:txBody>
      </p:sp>
      <p:grpSp>
        <p:nvGrpSpPr>
          <p:cNvPr id="24" name="Group 24"/>
          <p:cNvGrpSpPr/>
          <p:nvPr/>
        </p:nvGrpSpPr>
        <p:grpSpPr>
          <a:xfrm rot="1568669">
            <a:off x="6634638" y="4268052"/>
            <a:ext cx="412901" cy="412901"/>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27" name="TextBox 27"/>
          <p:cNvSpPr txBox="1"/>
          <p:nvPr/>
        </p:nvSpPr>
        <p:spPr>
          <a:xfrm>
            <a:off x="6758948" y="4265344"/>
            <a:ext cx="164281" cy="380217"/>
          </a:xfrm>
          <a:prstGeom prst="rect">
            <a:avLst/>
          </a:prstGeom>
        </p:spPr>
        <p:txBody>
          <a:bodyPr lIns="0" tIns="0" rIns="0" bIns="0" rtlCol="0" anchor="t">
            <a:spAutoFit/>
          </a:bodyPr>
          <a:lstStyle/>
          <a:p>
            <a:pPr algn="ctr">
              <a:lnSpc>
                <a:spcPts val="3172"/>
              </a:lnSpc>
            </a:pPr>
            <a:r>
              <a:rPr lang="en-US" sz="2265">
                <a:solidFill>
                  <a:srgbClr val="FFFFFF"/>
                </a:solidFill>
                <a:latin typeface="Open Sans Bold"/>
              </a:rPr>
              <a:t>5</a:t>
            </a:r>
          </a:p>
        </p:txBody>
      </p:sp>
      <p:grpSp>
        <p:nvGrpSpPr>
          <p:cNvPr id="28" name="Group 28"/>
          <p:cNvGrpSpPr/>
          <p:nvPr/>
        </p:nvGrpSpPr>
        <p:grpSpPr>
          <a:xfrm rot="1568669">
            <a:off x="6634638" y="4888925"/>
            <a:ext cx="412901" cy="412901"/>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31" name="TextBox 31"/>
          <p:cNvSpPr txBox="1"/>
          <p:nvPr/>
        </p:nvSpPr>
        <p:spPr>
          <a:xfrm>
            <a:off x="6758948" y="4886218"/>
            <a:ext cx="164281" cy="380217"/>
          </a:xfrm>
          <a:prstGeom prst="rect">
            <a:avLst/>
          </a:prstGeom>
        </p:spPr>
        <p:txBody>
          <a:bodyPr lIns="0" tIns="0" rIns="0" bIns="0" rtlCol="0" anchor="t">
            <a:spAutoFit/>
          </a:bodyPr>
          <a:lstStyle/>
          <a:p>
            <a:pPr algn="ctr">
              <a:lnSpc>
                <a:spcPts val="3172"/>
              </a:lnSpc>
            </a:pPr>
            <a:r>
              <a:rPr lang="en-US" sz="2265">
                <a:solidFill>
                  <a:srgbClr val="FFFFFF"/>
                </a:solidFill>
                <a:latin typeface="Open Sans Bold"/>
              </a:rPr>
              <a:t>6</a:t>
            </a:r>
          </a:p>
        </p:txBody>
      </p:sp>
      <p:grpSp>
        <p:nvGrpSpPr>
          <p:cNvPr id="32" name="Group 32"/>
          <p:cNvGrpSpPr/>
          <p:nvPr/>
        </p:nvGrpSpPr>
        <p:grpSpPr>
          <a:xfrm rot="1568669">
            <a:off x="6634638" y="5545586"/>
            <a:ext cx="412901" cy="412901"/>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35" name="TextBox 35"/>
          <p:cNvSpPr txBox="1"/>
          <p:nvPr/>
        </p:nvSpPr>
        <p:spPr>
          <a:xfrm>
            <a:off x="6758948" y="5542878"/>
            <a:ext cx="164281" cy="380217"/>
          </a:xfrm>
          <a:prstGeom prst="rect">
            <a:avLst/>
          </a:prstGeom>
        </p:spPr>
        <p:txBody>
          <a:bodyPr lIns="0" tIns="0" rIns="0" bIns="0" rtlCol="0" anchor="t">
            <a:spAutoFit/>
          </a:bodyPr>
          <a:lstStyle/>
          <a:p>
            <a:pPr algn="ctr">
              <a:lnSpc>
                <a:spcPts val="3172"/>
              </a:lnSpc>
            </a:pPr>
            <a:r>
              <a:rPr lang="en-US" sz="2265">
                <a:solidFill>
                  <a:srgbClr val="FFFFFF"/>
                </a:solidFill>
                <a:latin typeface="Open Sans Bold"/>
              </a:rPr>
              <a:t>7</a:t>
            </a:r>
          </a:p>
        </p:txBody>
      </p:sp>
      <p:grpSp>
        <p:nvGrpSpPr>
          <p:cNvPr id="36" name="Group 36"/>
          <p:cNvGrpSpPr/>
          <p:nvPr/>
        </p:nvGrpSpPr>
        <p:grpSpPr>
          <a:xfrm rot="1568669">
            <a:off x="6634638" y="6166459"/>
            <a:ext cx="412901" cy="412901"/>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38" name="TextBox 38"/>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39" name="TextBox 39"/>
          <p:cNvSpPr txBox="1"/>
          <p:nvPr/>
        </p:nvSpPr>
        <p:spPr>
          <a:xfrm>
            <a:off x="6758948" y="6163752"/>
            <a:ext cx="164281" cy="380217"/>
          </a:xfrm>
          <a:prstGeom prst="rect">
            <a:avLst/>
          </a:prstGeom>
        </p:spPr>
        <p:txBody>
          <a:bodyPr lIns="0" tIns="0" rIns="0" bIns="0" rtlCol="0" anchor="t">
            <a:spAutoFit/>
          </a:bodyPr>
          <a:lstStyle/>
          <a:p>
            <a:pPr algn="ctr">
              <a:lnSpc>
                <a:spcPts val="3172"/>
              </a:lnSpc>
            </a:pPr>
            <a:r>
              <a:rPr lang="en-US" sz="2265">
                <a:solidFill>
                  <a:srgbClr val="FFFFFF"/>
                </a:solidFill>
                <a:latin typeface="Open Sans Bold"/>
              </a:rPr>
              <a:t>8</a:t>
            </a:r>
          </a:p>
        </p:txBody>
      </p:sp>
      <p:grpSp>
        <p:nvGrpSpPr>
          <p:cNvPr id="40" name="Group 40"/>
          <p:cNvGrpSpPr/>
          <p:nvPr/>
        </p:nvGrpSpPr>
        <p:grpSpPr>
          <a:xfrm rot="1568669">
            <a:off x="6634638" y="6890504"/>
            <a:ext cx="412901" cy="412901"/>
            <a:chOff x="0" y="0"/>
            <a:chExt cx="812800" cy="812800"/>
          </a:xfrm>
        </p:grpSpPr>
        <p:sp>
          <p:nvSpPr>
            <p:cNvPr id="41" name="Freeform 4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42" name="TextBox 42"/>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43" name="TextBox 43"/>
          <p:cNvSpPr txBox="1"/>
          <p:nvPr/>
        </p:nvSpPr>
        <p:spPr>
          <a:xfrm>
            <a:off x="6758948" y="6887796"/>
            <a:ext cx="164281" cy="380217"/>
          </a:xfrm>
          <a:prstGeom prst="rect">
            <a:avLst/>
          </a:prstGeom>
        </p:spPr>
        <p:txBody>
          <a:bodyPr lIns="0" tIns="0" rIns="0" bIns="0" rtlCol="0" anchor="t">
            <a:spAutoFit/>
          </a:bodyPr>
          <a:lstStyle/>
          <a:p>
            <a:pPr algn="ctr">
              <a:lnSpc>
                <a:spcPts val="3172"/>
              </a:lnSpc>
            </a:pPr>
            <a:r>
              <a:rPr lang="en-US" sz="2265">
                <a:solidFill>
                  <a:srgbClr val="FFFFFF"/>
                </a:solidFill>
                <a:latin typeface="Open Sans Bold"/>
              </a:rPr>
              <a:t>9</a:t>
            </a:r>
          </a:p>
        </p:txBody>
      </p:sp>
      <p:grpSp>
        <p:nvGrpSpPr>
          <p:cNvPr id="44" name="Group 44"/>
          <p:cNvGrpSpPr/>
          <p:nvPr/>
        </p:nvGrpSpPr>
        <p:grpSpPr>
          <a:xfrm rot="1568669">
            <a:off x="6634638" y="7547165"/>
            <a:ext cx="412901" cy="412901"/>
            <a:chOff x="0" y="0"/>
            <a:chExt cx="812800" cy="812800"/>
          </a:xfrm>
        </p:grpSpPr>
        <p:sp>
          <p:nvSpPr>
            <p:cNvPr id="45" name="Freeform 4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47" name="TextBox 47"/>
          <p:cNvSpPr txBox="1"/>
          <p:nvPr/>
        </p:nvSpPr>
        <p:spPr>
          <a:xfrm>
            <a:off x="6691318" y="7553982"/>
            <a:ext cx="299541" cy="338051"/>
          </a:xfrm>
          <a:prstGeom prst="rect">
            <a:avLst/>
          </a:prstGeom>
        </p:spPr>
        <p:txBody>
          <a:bodyPr lIns="0" tIns="0" rIns="0" bIns="0" rtlCol="0" anchor="t">
            <a:spAutoFit/>
          </a:bodyPr>
          <a:lstStyle/>
          <a:p>
            <a:pPr algn="ctr">
              <a:lnSpc>
                <a:spcPts val="2892"/>
              </a:lnSpc>
            </a:pPr>
            <a:r>
              <a:rPr lang="en-US" sz="2065">
                <a:solidFill>
                  <a:srgbClr val="FFFFFF"/>
                </a:solidFill>
                <a:latin typeface="Open Sans Bold"/>
              </a:rPr>
              <a:t>10</a:t>
            </a:r>
          </a:p>
        </p:txBody>
      </p:sp>
      <p:grpSp>
        <p:nvGrpSpPr>
          <p:cNvPr id="48" name="Group 48"/>
          <p:cNvGrpSpPr/>
          <p:nvPr/>
        </p:nvGrpSpPr>
        <p:grpSpPr>
          <a:xfrm rot="1568669">
            <a:off x="6634638" y="8168038"/>
            <a:ext cx="412901" cy="412901"/>
            <a:chOff x="0" y="0"/>
            <a:chExt cx="812800" cy="812800"/>
          </a:xfrm>
        </p:grpSpPr>
        <p:sp>
          <p:nvSpPr>
            <p:cNvPr id="49" name="Freeform 4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653B"/>
            </a:solidFill>
          </p:spPr>
        </p:sp>
        <p:sp>
          <p:nvSpPr>
            <p:cNvPr id="50" name="TextBox 50"/>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51" name="TextBox 51"/>
          <p:cNvSpPr txBox="1"/>
          <p:nvPr/>
        </p:nvSpPr>
        <p:spPr>
          <a:xfrm>
            <a:off x="6698561" y="8165331"/>
            <a:ext cx="292298" cy="334322"/>
          </a:xfrm>
          <a:prstGeom prst="rect">
            <a:avLst/>
          </a:prstGeom>
        </p:spPr>
        <p:txBody>
          <a:bodyPr wrap="square" lIns="0" tIns="0" rIns="0" bIns="0" rtlCol="0" anchor="t">
            <a:spAutoFit/>
          </a:bodyPr>
          <a:lstStyle/>
          <a:p>
            <a:pPr algn="ctr">
              <a:lnSpc>
                <a:spcPts val="2752"/>
              </a:lnSpc>
            </a:pPr>
            <a:r>
              <a:rPr lang="en-US" sz="1965">
                <a:solidFill>
                  <a:srgbClr val="FFFFFF"/>
                </a:solidFill>
                <a:latin typeface="Open Sans Bold"/>
              </a:rPr>
              <a:t>11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4586676" y="0"/>
            <a:ext cx="13701324" cy="10287000"/>
            <a:chOff x="0" y="0"/>
            <a:chExt cx="3608579" cy="2709333"/>
          </a:xfrm>
        </p:grpSpPr>
        <p:sp>
          <p:nvSpPr>
            <p:cNvPr id="3" name="Freeform 3"/>
            <p:cNvSpPr/>
            <p:nvPr/>
          </p:nvSpPr>
          <p:spPr>
            <a:xfrm>
              <a:off x="0" y="0"/>
              <a:ext cx="3608579" cy="2709333"/>
            </a:xfrm>
            <a:custGeom>
              <a:avLst/>
              <a:gdLst/>
              <a:ahLst/>
              <a:cxnLst/>
              <a:rect l="l" t="t" r="r" b="b"/>
              <a:pathLst>
                <a:path w="3608579" h="2709333">
                  <a:moveTo>
                    <a:pt x="0" y="0"/>
                  </a:moveTo>
                  <a:lnTo>
                    <a:pt x="3608579" y="0"/>
                  </a:lnTo>
                  <a:lnTo>
                    <a:pt x="3608579" y="2709333"/>
                  </a:lnTo>
                  <a:lnTo>
                    <a:pt x="0" y="2709333"/>
                  </a:lnTo>
                  <a:close/>
                </a:path>
              </a:pathLst>
            </a:custGeom>
            <a:solidFill>
              <a:srgbClr val="F4EAD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799"/>
                </a:lnSpc>
              </a:pPr>
              <a:endParaRPr/>
            </a:p>
          </p:txBody>
        </p:sp>
      </p:grpSp>
      <p:sp>
        <p:nvSpPr>
          <p:cNvPr id="5" name="Freeform 5"/>
          <p:cNvSpPr/>
          <p:nvPr/>
        </p:nvSpPr>
        <p:spPr>
          <a:xfrm>
            <a:off x="5100853" y="351598"/>
            <a:ext cx="12672970" cy="9434281"/>
          </a:xfrm>
          <a:custGeom>
            <a:avLst/>
            <a:gdLst/>
            <a:ahLst/>
            <a:cxnLst/>
            <a:rect l="l" t="t" r="r" b="b"/>
            <a:pathLst>
              <a:path w="12672970" h="9434281">
                <a:moveTo>
                  <a:pt x="0" y="0"/>
                </a:moveTo>
                <a:lnTo>
                  <a:pt x="12672970" y="0"/>
                </a:lnTo>
                <a:lnTo>
                  <a:pt x="12672970" y="9434281"/>
                </a:lnTo>
                <a:lnTo>
                  <a:pt x="0" y="9434281"/>
                </a:lnTo>
                <a:lnTo>
                  <a:pt x="0" y="0"/>
                </a:lnTo>
                <a:close/>
              </a:path>
            </a:pathLst>
          </a:custGeom>
          <a:blipFill>
            <a:blip r:embed="rId2"/>
            <a:stretch>
              <a:fillRect l="-1651" r="-1651"/>
            </a:stretch>
          </a:blipFill>
        </p:spPr>
      </p:sp>
      <p:sp>
        <p:nvSpPr>
          <p:cNvPr id="6" name="TextBox 6"/>
          <p:cNvSpPr txBox="1"/>
          <p:nvPr/>
        </p:nvSpPr>
        <p:spPr>
          <a:xfrm>
            <a:off x="193242" y="3853532"/>
            <a:ext cx="6446788" cy="1641997"/>
          </a:xfrm>
          <a:prstGeom prst="rect">
            <a:avLst/>
          </a:prstGeom>
        </p:spPr>
        <p:txBody>
          <a:bodyPr lIns="0" tIns="0" rIns="0" bIns="0" rtlCol="0" anchor="t">
            <a:spAutoFit/>
          </a:bodyPr>
          <a:lstStyle/>
          <a:p>
            <a:pPr>
              <a:lnSpc>
                <a:spcPts val="6256"/>
              </a:lnSpc>
            </a:pPr>
            <a:r>
              <a:rPr lang="en-US" sz="6800">
                <a:solidFill>
                  <a:srgbClr val="545454"/>
                </a:solidFill>
                <a:latin typeface="Roca One"/>
              </a:rPr>
              <a:t>USE CASE DIAGRAM</a:t>
            </a:r>
          </a:p>
        </p:txBody>
      </p:sp>
      <p:sp>
        <p:nvSpPr>
          <p:cNvPr id="7" name="TextBox 7"/>
          <p:cNvSpPr txBox="1"/>
          <p:nvPr/>
        </p:nvSpPr>
        <p:spPr>
          <a:xfrm>
            <a:off x="1028700" y="9417579"/>
            <a:ext cx="2970230" cy="368299"/>
          </a:xfrm>
          <a:prstGeom prst="rect">
            <a:avLst/>
          </a:prstGeom>
        </p:spPr>
        <p:txBody>
          <a:bodyPr lIns="0" tIns="0" rIns="0" bIns="0" rtlCol="0" anchor="t">
            <a:spAutoFit/>
          </a:bodyPr>
          <a:lstStyle/>
          <a:p>
            <a:pPr>
              <a:lnSpc>
                <a:spcPts val="2800"/>
              </a:lnSpc>
            </a:pPr>
            <a:r>
              <a:rPr lang="en-US" sz="2000">
                <a:solidFill>
                  <a:srgbClr val="545454"/>
                </a:solidFill>
                <a:latin typeface="Poppins"/>
              </a:rPr>
              <a:t>BY : KELOMPOK 01</a:t>
            </a:r>
          </a:p>
        </p:txBody>
      </p:sp>
      <p:sp>
        <p:nvSpPr>
          <p:cNvPr id="8" name="TextBox 8"/>
          <p:cNvSpPr txBox="1"/>
          <p:nvPr/>
        </p:nvSpPr>
        <p:spPr>
          <a:xfrm>
            <a:off x="14420252" y="9928225"/>
            <a:ext cx="3526626" cy="358775"/>
          </a:xfrm>
          <a:prstGeom prst="rect">
            <a:avLst/>
          </a:prstGeom>
        </p:spPr>
        <p:txBody>
          <a:bodyPr lIns="0" tIns="0" rIns="0" bIns="0" rtlCol="0" anchor="t">
            <a:spAutoFit/>
          </a:bodyPr>
          <a:lstStyle/>
          <a:p>
            <a:pPr algn="r">
              <a:lnSpc>
                <a:spcPts val="2799"/>
              </a:lnSpc>
            </a:pPr>
            <a:r>
              <a:rPr lang="en-US" sz="1999">
                <a:solidFill>
                  <a:srgbClr val="545454"/>
                </a:solidFill>
                <a:latin typeface="Poppins"/>
              </a:rPr>
              <a:t>FINAL PROJECT  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896738" y="832947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sp>
      <p:sp>
        <p:nvSpPr>
          <p:cNvPr id="3" name="Freeform 3"/>
          <p:cNvSpPr/>
          <p:nvPr/>
        </p:nvSpPr>
        <p:spPr>
          <a:xfrm>
            <a:off x="13994944" y="7093486"/>
            <a:ext cx="1038443" cy="1040334"/>
          </a:xfrm>
          <a:custGeom>
            <a:avLst/>
            <a:gdLst/>
            <a:ahLst/>
            <a:cxnLst/>
            <a:rect l="l" t="t" r="r" b="b"/>
            <a:pathLst>
              <a:path w="1038443" h="1040334">
                <a:moveTo>
                  <a:pt x="0" y="0"/>
                </a:moveTo>
                <a:lnTo>
                  <a:pt x="1038443" y="0"/>
                </a:lnTo>
                <a:lnTo>
                  <a:pt x="1038443" y="1040334"/>
                </a:lnTo>
                <a:lnTo>
                  <a:pt x="0" y="1040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61755" y="2493730"/>
            <a:ext cx="16028177" cy="3907696"/>
          </a:xfrm>
          <a:custGeom>
            <a:avLst/>
            <a:gdLst/>
            <a:ahLst/>
            <a:cxnLst/>
            <a:rect l="l" t="t" r="r" b="b"/>
            <a:pathLst>
              <a:path w="16028177" h="3907696">
                <a:moveTo>
                  <a:pt x="0" y="0"/>
                </a:moveTo>
                <a:lnTo>
                  <a:pt x="16028177" y="0"/>
                </a:lnTo>
                <a:lnTo>
                  <a:pt x="16028177" y="3907696"/>
                </a:lnTo>
                <a:lnTo>
                  <a:pt x="0" y="3907696"/>
                </a:lnTo>
                <a:lnTo>
                  <a:pt x="0" y="0"/>
                </a:lnTo>
                <a:close/>
              </a:path>
            </a:pathLst>
          </a:custGeom>
          <a:blipFill>
            <a:blip r:embed="rId5"/>
            <a:stretch>
              <a:fillRect/>
            </a:stretch>
          </a:blipFill>
        </p:spPr>
      </p:sp>
      <p:sp>
        <p:nvSpPr>
          <p:cNvPr id="5" name="Freeform 5"/>
          <p:cNvSpPr/>
          <p:nvPr/>
        </p:nvSpPr>
        <p:spPr>
          <a:xfrm>
            <a:off x="4725756" y="6630026"/>
            <a:ext cx="12533544" cy="3298301"/>
          </a:xfrm>
          <a:custGeom>
            <a:avLst/>
            <a:gdLst/>
            <a:ahLst/>
            <a:cxnLst/>
            <a:rect l="l" t="t" r="r" b="b"/>
            <a:pathLst>
              <a:path w="12533544" h="3298301">
                <a:moveTo>
                  <a:pt x="0" y="0"/>
                </a:moveTo>
                <a:lnTo>
                  <a:pt x="12533544" y="0"/>
                </a:lnTo>
                <a:lnTo>
                  <a:pt x="12533544" y="3298301"/>
                </a:lnTo>
                <a:lnTo>
                  <a:pt x="0" y="3298301"/>
                </a:lnTo>
                <a:lnTo>
                  <a:pt x="0" y="0"/>
                </a:lnTo>
                <a:close/>
              </a:path>
            </a:pathLst>
          </a:custGeom>
          <a:blipFill>
            <a:blip r:embed="rId6"/>
            <a:stretch>
              <a:fillRect/>
            </a:stretch>
          </a:blipFill>
        </p:spPr>
      </p:sp>
      <p:sp>
        <p:nvSpPr>
          <p:cNvPr id="6" name="TextBox 6"/>
          <p:cNvSpPr txBox="1"/>
          <p:nvPr/>
        </p:nvSpPr>
        <p:spPr>
          <a:xfrm>
            <a:off x="815720" y="816011"/>
            <a:ext cx="10499702" cy="1142373"/>
          </a:xfrm>
          <a:prstGeom prst="rect">
            <a:avLst/>
          </a:prstGeom>
        </p:spPr>
        <p:txBody>
          <a:bodyPr lIns="0" tIns="0" rIns="0" bIns="0" rtlCol="0" anchor="t">
            <a:spAutoFit/>
          </a:bodyPr>
          <a:lstStyle/>
          <a:p>
            <a:pPr>
              <a:lnSpc>
                <a:spcPts val="8600"/>
              </a:lnSpc>
            </a:pPr>
            <a:r>
              <a:rPr lang="en-US" sz="8600">
                <a:solidFill>
                  <a:srgbClr val="000000"/>
                </a:solidFill>
                <a:latin typeface="Roca One"/>
              </a:rPr>
              <a:t>MANAGE PRODUCT</a:t>
            </a:r>
          </a:p>
        </p:txBody>
      </p:sp>
      <p:sp>
        <p:nvSpPr>
          <p:cNvPr id="7" name="TextBox 7"/>
          <p:cNvSpPr txBox="1"/>
          <p:nvPr/>
        </p:nvSpPr>
        <p:spPr>
          <a:xfrm>
            <a:off x="815720" y="2257193"/>
            <a:ext cx="7505623" cy="414655"/>
          </a:xfrm>
          <a:prstGeom prst="rect">
            <a:avLst/>
          </a:prstGeom>
        </p:spPr>
        <p:txBody>
          <a:bodyPr lIns="0" tIns="0" rIns="0" bIns="0" rtlCol="0" anchor="t">
            <a:spAutoFit/>
          </a:bodyPr>
          <a:lstStyle/>
          <a:p>
            <a:pPr marL="690877" lvl="1" indent="-345439">
              <a:lnSpc>
                <a:spcPts val="3199"/>
              </a:lnSpc>
              <a:buFont typeface="Arial"/>
              <a:buChar char="•"/>
            </a:pPr>
            <a:r>
              <a:rPr lang="en-US" sz="3199">
                <a:solidFill>
                  <a:srgbClr val="545454"/>
                </a:solidFill>
                <a:latin typeface="Roca One"/>
              </a:rPr>
              <a:t>ADDING PRODUCT</a:t>
            </a:r>
          </a:p>
        </p:txBody>
      </p:sp>
      <p:sp>
        <p:nvSpPr>
          <p:cNvPr id="8" name="TextBox 8"/>
          <p:cNvSpPr txBox="1"/>
          <p:nvPr/>
        </p:nvSpPr>
        <p:spPr>
          <a:xfrm>
            <a:off x="551219" y="7719166"/>
            <a:ext cx="3752812" cy="414655"/>
          </a:xfrm>
          <a:prstGeom prst="rect">
            <a:avLst/>
          </a:prstGeom>
        </p:spPr>
        <p:txBody>
          <a:bodyPr lIns="0" tIns="0" rIns="0" bIns="0" rtlCol="0" anchor="t">
            <a:spAutoFit/>
          </a:bodyPr>
          <a:lstStyle/>
          <a:p>
            <a:pPr marL="690877" lvl="1" indent="-345439">
              <a:lnSpc>
                <a:spcPts val="3199"/>
              </a:lnSpc>
              <a:buFont typeface="Arial"/>
              <a:buChar char="•"/>
            </a:pPr>
            <a:r>
              <a:rPr lang="en-US" sz="3199">
                <a:solidFill>
                  <a:srgbClr val="545454"/>
                </a:solidFill>
                <a:latin typeface="Roca One"/>
              </a:rPr>
              <a:t>EDIT PRODUCT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3714</TotalTime>
  <Words>763</Words>
  <Application>Microsoft Office PowerPoint</Application>
  <PresentationFormat>Kustom</PresentationFormat>
  <Paragraphs>179</Paragraphs>
  <Slides>46</Slides>
  <Notes>0</Notes>
  <HiddenSlides>0</HiddenSlides>
  <MMClips>0</MMClips>
  <ScaleCrop>false</ScaleCrop>
  <HeadingPairs>
    <vt:vector size="6" baseType="variant">
      <vt:variant>
        <vt:lpstr>Font Dipakai</vt:lpstr>
      </vt:variant>
      <vt:variant>
        <vt:i4>12</vt:i4>
      </vt:variant>
      <vt:variant>
        <vt:lpstr>Tema</vt:lpstr>
      </vt:variant>
      <vt:variant>
        <vt:i4>1</vt:i4>
      </vt:variant>
      <vt:variant>
        <vt:lpstr>Judul Slide</vt:lpstr>
      </vt:variant>
      <vt:variant>
        <vt:i4>46</vt:i4>
      </vt:variant>
    </vt:vector>
  </HeadingPairs>
  <TitlesOfParts>
    <vt:vector size="59" baseType="lpstr">
      <vt:lpstr>Open Sans Bold</vt:lpstr>
      <vt:lpstr>Arial</vt:lpstr>
      <vt:lpstr>Open Sans Light Bold</vt:lpstr>
      <vt:lpstr>Karma Bold</vt:lpstr>
      <vt:lpstr>Kelin Eator Bold</vt:lpstr>
      <vt:lpstr>Calibri</vt:lpstr>
      <vt:lpstr>Poppins</vt:lpstr>
      <vt:lpstr>Roca One</vt:lpstr>
      <vt:lpstr>Garet 2</vt:lpstr>
      <vt:lpstr>Garet 1</vt:lpstr>
      <vt:lpstr>Roca One Bold</vt:lpstr>
      <vt:lpstr>Garet 1 Bold</vt: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Salinan dari Presentation PA 2</dc:title>
  <dc:creator>teyeeekytt</dc:creator>
  <cp:lastModifiedBy>ALBERT ARTA DANYOAN MANIK</cp:lastModifiedBy>
  <cp:revision>8</cp:revision>
  <dcterms:created xsi:type="dcterms:W3CDTF">2006-08-16T00:00:00Z</dcterms:created>
  <dcterms:modified xsi:type="dcterms:W3CDTF">2023-06-18T13:12:12Z</dcterms:modified>
  <dc:identifier>DAFlyblps-g</dc:identifier>
</cp:coreProperties>
</file>